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sldIdLst>
    <p:sldId id="256" r:id="rId5"/>
    <p:sldId id="311" r:id="rId6"/>
    <p:sldId id="340" r:id="rId7"/>
    <p:sldId id="341" r:id="rId8"/>
    <p:sldId id="342" r:id="rId9"/>
    <p:sldId id="344" r:id="rId10"/>
    <p:sldId id="345" r:id="rId11"/>
    <p:sldId id="346" r:id="rId12"/>
    <p:sldId id="347" r:id="rId13"/>
    <p:sldId id="348" r:id="rId14"/>
    <p:sldId id="352" r:id="rId15"/>
    <p:sldId id="361" r:id="rId16"/>
    <p:sldId id="353" r:id="rId17"/>
    <p:sldId id="354" r:id="rId18"/>
    <p:sldId id="355" r:id="rId19"/>
    <p:sldId id="356" r:id="rId20"/>
    <p:sldId id="360" r:id="rId21"/>
    <p:sldId id="310" r:id="rId2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3">
          <p15:clr>
            <a:srgbClr val="A4A3A4"/>
          </p15:clr>
        </p15:guide>
        <p15:guide id="2" pos="225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2" autoAdjust="0"/>
    <p:restoredTop sz="94576" autoAdjust="0"/>
  </p:normalViewPr>
  <p:slideViewPr>
    <p:cSldViewPr>
      <p:cViewPr varScale="1">
        <p:scale>
          <a:sx n="83" d="100"/>
          <a:sy n="83" d="100"/>
        </p:scale>
        <p:origin x="1426" y="19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50" y="18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983"/>
        <p:guide pos="225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60888"/>
            <a:ext cx="5853113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CA6C84-92B0-4282-A7FF-42E78459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EAE381-A94E-46C8-A189-978CF3B89E36}" type="slidenum">
              <a:rPr lang="en-US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33" tIns="47467" rIns="94933" bIns="47467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5A55-A0C6-4C57-9588-C63BA465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AB5E-99A2-46A3-B05B-700093AB0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486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4397-66FD-44D8-BD22-7E2D3742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62995"/>
            <a:ext cx="4306825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9BB3-1872-44E7-A9A2-E3296898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62665" y="6424590"/>
            <a:ext cx="434523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80D2-7239-4366-BBE0-9C689DE0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57566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334B-CF19-491E-9DC1-80232007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4123-8F4C-45EF-AB11-FC40701C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EB64-3FBF-4E39-BB15-D513737B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FCEE0-CD24-4B06-9211-5D163A7C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88EF-7BE3-488A-BCB2-61780E37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196-2107-4162-A551-C51FE72F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FA72-1DCC-4B5B-8F02-986FBC65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E49C-A51A-45C3-86DD-BEB8B3994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C4BD-D703-40E6-B18D-27A2ECF8F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4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4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500813"/>
            <a:ext cx="507523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C42DAA-799E-468B-B757-AB8821CE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  <a:endParaRPr lang="en-US" sz="1200" dirty="0" smtClean="0">
              <a:solidFill>
                <a:srgbClr val="000000"/>
              </a:solidFill>
              <a:latin typeface="Palatino" pitchFamily="18" charset="0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55625"/>
            <a:ext cx="8305800" cy="50609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ECE408/CS483 Fall 2016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Applied Parallel Programming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>
                <a:ea typeface="Gulim" pitchFamily="34" charset="-127"/>
              </a:rPr>
              <a:t/>
            </a:r>
            <a:br>
              <a:rPr lang="en-US" dirty="0" smtClean="0">
                <a:ea typeface="Gulim" pitchFamily="34" charset="-127"/>
              </a:rPr>
            </a:br>
            <a:r>
              <a:rPr lang="en-US" sz="4400" dirty="0" smtClean="0"/>
              <a:t>Lecture 7: DRAM Bandwidth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CD136-541A-400D-948E-978F77414CF7}" type="slidenum">
              <a:rPr lang="en-US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sp>
        <p:nvSpPr>
          <p:cNvPr id="6451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</a:p>
        </p:txBody>
      </p:sp>
      <p:cxnSp>
        <p:nvCxnSpPr>
          <p:cNvPr id="64516" name="Straight Arrow Connector 4"/>
          <p:cNvCxnSpPr>
            <a:cxnSpLocks noChangeShapeType="1"/>
          </p:cNvCxnSpPr>
          <p:nvPr/>
        </p:nvCxnSpPr>
        <p:spPr bwMode="auto">
          <a:xfrm>
            <a:off x="381000" y="30480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7772400" y="2438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4518" name="TextBox 6"/>
          <p:cNvSpPr txBox="1">
            <a:spLocks noChangeArrowheads="1"/>
          </p:cNvSpPr>
          <p:nvPr/>
        </p:nvSpPr>
        <p:spPr bwMode="auto">
          <a:xfrm>
            <a:off x="381000" y="1524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4519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25519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4520" name="Straight Arrow Connector 12"/>
          <p:cNvCxnSpPr>
            <a:cxnSpLocks noChangeShapeType="1"/>
          </p:cNvCxnSpPr>
          <p:nvPr/>
        </p:nvCxnSpPr>
        <p:spPr bwMode="auto">
          <a:xfrm>
            <a:off x="762000" y="26670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4521" name="TextBox 13"/>
          <p:cNvSpPr txBox="1">
            <a:spLocks noChangeArrowheads="1"/>
          </p:cNvSpPr>
          <p:nvPr/>
        </p:nvSpPr>
        <p:spPr bwMode="auto">
          <a:xfrm>
            <a:off x="2133600" y="22098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4522" name="Straight Arrow Connector 15"/>
          <p:cNvCxnSpPr>
            <a:cxnSpLocks noChangeShapeType="1"/>
          </p:cNvCxnSpPr>
          <p:nvPr/>
        </p:nvCxnSpPr>
        <p:spPr bwMode="auto">
          <a:xfrm>
            <a:off x="6324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4523" name="Straight Arrow Connector 17"/>
          <p:cNvCxnSpPr>
            <a:cxnSpLocks noChangeShapeType="1"/>
          </p:cNvCxnSpPr>
          <p:nvPr/>
        </p:nvCxnSpPr>
        <p:spPr bwMode="auto">
          <a:xfrm>
            <a:off x="6705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4524" name="TextBox 20"/>
          <p:cNvSpPr txBox="1">
            <a:spLocks noChangeArrowheads="1"/>
          </p:cNvSpPr>
          <p:nvPr/>
        </p:nvSpPr>
        <p:spPr bwMode="auto">
          <a:xfrm>
            <a:off x="61722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5" name="TextBox 21"/>
          <p:cNvSpPr txBox="1">
            <a:spLocks noChangeArrowheads="1"/>
          </p:cNvSpPr>
          <p:nvPr/>
        </p:nvSpPr>
        <p:spPr bwMode="auto">
          <a:xfrm>
            <a:off x="67056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6" name="Rectangle 29"/>
          <p:cNvSpPr>
            <a:spLocks noChangeArrowheads="1"/>
          </p:cNvSpPr>
          <p:nvPr/>
        </p:nvSpPr>
        <p:spPr bwMode="auto">
          <a:xfrm>
            <a:off x="6858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Rectangle 30"/>
          <p:cNvSpPr>
            <a:spLocks noChangeArrowheads="1"/>
          </p:cNvSpPr>
          <p:nvPr/>
        </p:nvSpPr>
        <p:spPr bwMode="auto">
          <a:xfrm>
            <a:off x="32004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Rectangle 31"/>
          <p:cNvSpPr>
            <a:spLocks noChangeArrowheads="1"/>
          </p:cNvSpPr>
          <p:nvPr/>
        </p:nvSpPr>
        <p:spPr bwMode="auto">
          <a:xfrm>
            <a:off x="3505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Rectangle 33"/>
          <p:cNvSpPr>
            <a:spLocks noChangeArrowheads="1"/>
          </p:cNvSpPr>
          <p:nvPr/>
        </p:nvSpPr>
        <p:spPr bwMode="auto">
          <a:xfrm>
            <a:off x="2133600" y="3962400"/>
            <a:ext cx="618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Single-Bank burst timing, dead time on interface</a:t>
            </a:r>
          </a:p>
        </p:txBody>
      </p:sp>
      <p:sp>
        <p:nvSpPr>
          <p:cNvPr id="64530" name="Rectangle 25"/>
          <p:cNvSpPr>
            <a:spLocks noChangeArrowheads="1"/>
          </p:cNvSpPr>
          <p:nvPr/>
        </p:nvSpPr>
        <p:spPr bwMode="auto">
          <a:xfrm>
            <a:off x="3810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Rectangle 27"/>
          <p:cNvSpPr>
            <a:spLocks noChangeArrowheads="1"/>
          </p:cNvSpPr>
          <p:nvPr/>
        </p:nvSpPr>
        <p:spPr bwMode="auto">
          <a:xfrm>
            <a:off x="4114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Rectangle 36"/>
          <p:cNvSpPr>
            <a:spLocks noChangeArrowheads="1"/>
          </p:cNvSpPr>
          <p:nvPr/>
        </p:nvSpPr>
        <p:spPr bwMode="auto">
          <a:xfrm>
            <a:off x="44196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Rectangle 37"/>
          <p:cNvSpPr>
            <a:spLocks noChangeArrowheads="1"/>
          </p:cNvSpPr>
          <p:nvPr/>
        </p:nvSpPr>
        <p:spPr bwMode="auto">
          <a:xfrm>
            <a:off x="6934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Rectangle 38"/>
          <p:cNvSpPr>
            <a:spLocks noChangeArrowheads="1"/>
          </p:cNvSpPr>
          <p:nvPr/>
        </p:nvSpPr>
        <p:spPr bwMode="auto">
          <a:xfrm>
            <a:off x="7239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Rectangle 39"/>
          <p:cNvSpPr>
            <a:spLocks noChangeArrowheads="1"/>
          </p:cNvSpPr>
          <p:nvPr/>
        </p:nvSpPr>
        <p:spPr bwMode="auto">
          <a:xfrm>
            <a:off x="7543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Rectangle 40"/>
          <p:cNvSpPr>
            <a:spLocks noChangeArrowheads="1"/>
          </p:cNvSpPr>
          <p:nvPr/>
        </p:nvSpPr>
        <p:spPr bwMode="auto">
          <a:xfrm>
            <a:off x="78486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Rectangle 41"/>
          <p:cNvSpPr>
            <a:spLocks noChangeArrowheads="1"/>
          </p:cNvSpPr>
          <p:nvPr/>
        </p:nvSpPr>
        <p:spPr bwMode="auto">
          <a:xfrm>
            <a:off x="6858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Rectangle 42"/>
          <p:cNvSpPr>
            <a:spLocks noChangeArrowheads="1"/>
          </p:cNvSpPr>
          <p:nvPr/>
        </p:nvSpPr>
        <p:spPr bwMode="auto">
          <a:xfrm>
            <a:off x="32004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Rectangle 43"/>
          <p:cNvSpPr>
            <a:spLocks noChangeArrowheads="1"/>
          </p:cNvSpPr>
          <p:nvPr/>
        </p:nvSpPr>
        <p:spPr bwMode="auto">
          <a:xfrm>
            <a:off x="3505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Rectangle 44"/>
          <p:cNvSpPr>
            <a:spLocks noChangeArrowheads="1"/>
          </p:cNvSpPr>
          <p:nvPr/>
        </p:nvSpPr>
        <p:spPr bwMode="auto">
          <a:xfrm>
            <a:off x="3810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Rectangle 45"/>
          <p:cNvSpPr>
            <a:spLocks noChangeArrowheads="1"/>
          </p:cNvSpPr>
          <p:nvPr/>
        </p:nvSpPr>
        <p:spPr bwMode="auto">
          <a:xfrm>
            <a:off x="4114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Rectangle 46"/>
          <p:cNvSpPr>
            <a:spLocks noChangeArrowheads="1"/>
          </p:cNvSpPr>
          <p:nvPr/>
        </p:nvSpPr>
        <p:spPr bwMode="auto">
          <a:xfrm>
            <a:off x="44196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3" name="Rectangle 47"/>
          <p:cNvSpPr>
            <a:spLocks noChangeArrowheads="1"/>
          </p:cNvSpPr>
          <p:nvPr/>
        </p:nvSpPr>
        <p:spPr bwMode="auto">
          <a:xfrm>
            <a:off x="6934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Rectangle 48"/>
          <p:cNvSpPr>
            <a:spLocks noChangeArrowheads="1"/>
          </p:cNvSpPr>
          <p:nvPr/>
        </p:nvSpPr>
        <p:spPr bwMode="auto">
          <a:xfrm>
            <a:off x="7239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Rectangle 49"/>
          <p:cNvSpPr>
            <a:spLocks noChangeArrowheads="1"/>
          </p:cNvSpPr>
          <p:nvPr/>
        </p:nvSpPr>
        <p:spPr bwMode="auto">
          <a:xfrm>
            <a:off x="7543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Rectangle 50"/>
          <p:cNvSpPr>
            <a:spLocks noChangeArrowheads="1"/>
          </p:cNvSpPr>
          <p:nvPr/>
        </p:nvSpPr>
        <p:spPr bwMode="auto">
          <a:xfrm>
            <a:off x="78486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Rectangle 51"/>
          <p:cNvSpPr>
            <a:spLocks noChangeArrowheads="1"/>
          </p:cNvSpPr>
          <p:nvPr/>
        </p:nvSpPr>
        <p:spPr bwMode="auto">
          <a:xfrm>
            <a:off x="6858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Rectangle 52"/>
          <p:cNvSpPr>
            <a:spLocks noChangeArrowheads="1"/>
          </p:cNvSpPr>
          <p:nvPr/>
        </p:nvSpPr>
        <p:spPr bwMode="auto">
          <a:xfrm>
            <a:off x="19812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Rectangle 53"/>
          <p:cNvSpPr>
            <a:spLocks noChangeArrowheads="1"/>
          </p:cNvSpPr>
          <p:nvPr/>
        </p:nvSpPr>
        <p:spPr bwMode="auto">
          <a:xfrm>
            <a:off x="2286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Rectangle 54"/>
          <p:cNvSpPr>
            <a:spLocks noChangeArrowheads="1"/>
          </p:cNvSpPr>
          <p:nvPr/>
        </p:nvSpPr>
        <p:spPr bwMode="auto">
          <a:xfrm>
            <a:off x="2590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Rectangle 55"/>
          <p:cNvSpPr>
            <a:spLocks noChangeArrowheads="1"/>
          </p:cNvSpPr>
          <p:nvPr/>
        </p:nvSpPr>
        <p:spPr bwMode="auto">
          <a:xfrm>
            <a:off x="2895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2" name="Rectangle 56"/>
          <p:cNvSpPr>
            <a:spLocks noChangeArrowheads="1"/>
          </p:cNvSpPr>
          <p:nvPr/>
        </p:nvSpPr>
        <p:spPr bwMode="auto">
          <a:xfrm>
            <a:off x="3200400" y="56388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3" name="Rectangle 57"/>
          <p:cNvSpPr>
            <a:spLocks noChangeArrowheads="1"/>
          </p:cNvSpPr>
          <p:nvPr/>
        </p:nvSpPr>
        <p:spPr bwMode="auto">
          <a:xfrm>
            <a:off x="5715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Rectangle 58"/>
          <p:cNvSpPr>
            <a:spLocks noChangeArrowheads="1"/>
          </p:cNvSpPr>
          <p:nvPr/>
        </p:nvSpPr>
        <p:spPr bwMode="auto">
          <a:xfrm>
            <a:off x="6019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Rectangle 59"/>
          <p:cNvSpPr>
            <a:spLocks noChangeArrowheads="1"/>
          </p:cNvSpPr>
          <p:nvPr/>
        </p:nvSpPr>
        <p:spPr bwMode="auto">
          <a:xfrm>
            <a:off x="6324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Rectangle 60"/>
          <p:cNvSpPr>
            <a:spLocks noChangeArrowheads="1"/>
          </p:cNvSpPr>
          <p:nvPr/>
        </p:nvSpPr>
        <p:spPr bwMode="auto">
          <a:xfrm>
            <a:off x="66294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7" name="Rectangle 61"/>
          <p:cNvSpPr>
            <a:spLocks noChangeArrowheads="1"/>
          </p:cNvSpPr>
          <p:nvPr/>
        </p:nvSpPr>
        <p:spPr bwMode="auto">
          <a:xfrm>
            <a:off x="69342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8" name="Rectangle 62"/>
          <p:cNvSpPr>
            <a:spLocks noChangeArrowheads="1"/>
          </p:cNvSpPr>
          <p:nvPr/>
        </p:nvSpPr>
        <p:spPr bwMode="auto">
          <a:xfrm>
            <a:off x="2514600" y="5867400"/>
            <a:ext cx="567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Multi-Bank burst timing, reduced dead time </a:t>
            </a:r>
          </a:p>
        </p:txBody>
      </p:sp>
      <p:sp>
        <p:nvSpPr>
          <p:cNvPr id="645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F5EBE8-B2DF-46D4-8FC4-11C8F44599EC}" type="slidenum">
              <a:rPr lang="en-US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148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576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6576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292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0292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48" name="Rectangle 33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51" name="Rectangle 36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55" name="Rectangle 40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63" name="Rectangle 48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64" name="Rectangle 49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65" name="Rectangle 50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66" name="Rectangle 51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2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3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4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5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71" name="Rectangle 56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72" name="Rectangle 57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73" name="Rectangle 58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74" name="Rectangle 59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60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1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2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Rectangle 63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4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Rectangle 65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Rectangle 66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Rectangle 67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83" name="Rectangle 68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84" name="Rectangle 69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85" name="Rectangle 70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86" name="Line 71"/>
          <p:cNvSpPr>
            <a:spLocks noChangeShapeType="1"/>
          </p:cNvSpPr>
          <p:nvPr/>
        </p:nvSpPr>
        <p:spPr bwMode="auto">
          <a:xfrm>
            <a:off x="914400" y="47307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Text Box 72"/>
          <p:cNvSpPr txBox="1">
            <a:spLocks noChangeArrowheads="1"/>
          </p:cNvSpPr>
          <p:nvPr/>
        </p:nvSpPr>
        <p:spPr bwMode="auto">
          <a:xfrm>
            <a:off x="669925" y="424021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9288" name="AutoShape 74"/>
          <p:cNvSpPr>
            <a:spLocks noChangeArrowheads="1"/>
          </p:cNvSpPr>
          <p:nvPr/>
        </p:nvSpPr>
        <p:spPr bwMode="auto">
          <a:xfrm>
            <a:off x="4343400" y="4654551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89" name="Text Box 75"/>
          <p:cNvSpPr txBox="1">
            <a:spLocks noChangeArrowheads="1"/>
          </p:cNvSpPr>
          <p:nvPr/>
        </p:nvSpPr>
        <p:spPr bwMode="auto">
          <a:xfrm>
            <a:off x="2528888" y="5645151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linearized order in increasing address</a:t>
            </a:r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>
            <a:off x="3352800" y="5645151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9224" idx="1"/>
            <a:endCxn id="9234" idx="0"/>
          </p:cNvCxnSpPr>
          <p:nvPr/>
        </p:nvCxnSpPr>
        <p:spPr>
          <a:xfrm flipH="1">
            <a:off x="1143000" y="2901951"/>
            <a:ext cx="25146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225" idx="1"/>
            <a:endCxn id="9238" idx="0"/>
          </p:cNvCxnSpPr>
          <p:nvPr/>
        </p:nvCxnSpPr>
        <p:spPr>
          <a:xfrm flipH="1">
            <a:off x="2971800" y="3359151"/>
            <a:ext cx="685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263" idx="1"/>
            <a:endCxn id="9255" idx="0"/>
          </p:cNvCxnSpPr>
          <p:nvPr/>
        </p:nvCxnSpPr>
        <p:spPr>
          <a:xfrm>
            <a:off x="3657600" y="3816351"/>
            <a:ext cx="1143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218" idx="1"/>
            <a:endCxn id="9274" idx="0"/>
          </p:cNvCxnSpPr>
          <p:nvPr/>
        </p:nvCxnSpPr>
        <p:spPr>
          <a:xfrm>
            <a:off x="3657600" y="4273551"/>
            <a:ext cx="2971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2D C array into linear memory </a:t>
            </a:r>
            <a:r>
              <a:rPr lang="en-US" dirty="0" smtClean="0"/>
              <a:t>space (review)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461E196-2107-4162-A551-C51FE72FAB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dirty="0" smtClean="0"/>
              <a:t>A Simple Matrix Multiplication </a:t>
            </a:r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(review)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__global__ void </a:t>
            </a:r>
            <a:r>
              <a:rPr lang="en-US" sz="1600" dirty="0" err="1" smtClean="0">
                <a:latin typeface="Courier New"/>
                <a:cs typeface="Courier New"/>
              </a:rPr>
              <a:t>MatrixMulKernel</a:t>
            </a:r>
            <a:r>
              <a:rPr lang="en-US" sz="1600" dirty="0" smtClean="0">
                <a:latin typeface="Courier New"/>
                <a:cs typeface="Courier New"/>
              </a:rPr>
              <a:t>(float* M, float* N, float* P,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// Calculate the row index of the P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Row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blockIdx.y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*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blockDim.y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threadIdx.y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// Calculate the column index of P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Col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blockIdx.x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*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blockDim.x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threadIdx.x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1600" dirty="0" smtClean="0">
              <a:latin typeface="Courier New"/>
              <a:ea typeface="Times New Roman" pitchFamily="18" charset="0"/>
              <a:cs typeface="Courier New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	float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/>
                <a:ea typeface="Times New Roman" pitchFamily="18" charset="0"/>
                <a:cs typeface="Courier New"/>
              </a:rPr>
              <a:t> 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	for (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int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 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+= M[Row*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Width+k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 * N[k*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Width+Col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</a:t>
            </a:r>
            <a:endParaRPr lang="en-US" sz="1600" dirty="0">
              <a:latin typeface="Courier New"/>
              <a:ea typeface="Times New Roman" pitchFamily="18" charset="0"/>
              <a:cs typeface="Courier New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  P[Row*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Width+Col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] = </a:t>
            </a:r>
            <a:r>
              <a:rPr lang="en-US" sz="1600" dirty="0" err="1" smtClean="0">
                <a:latin typeface="Courier New"/>
                <a:ea typeface="Times New Roman" pitchFamily="18" charset="0"/>
                <a:cs typeface="Courier New"/>
              </a:rPr>
              <a:t>Pvalue</a:t>
            </a: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/>
                <a:ea typeface="Times New Roman" pitchFamily="18" charset="0"/>
                <a:cs typeface="Courier New"/>
              </a:rPr>
              <a:t>}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7450" y="6404658"/>
            <a:ext cx="48768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©Wen-mei W. Hwu and David Kirk/NVIDIA, </a:t>
            </a:r>
            <a:endParaRPr lang="de-DE" sz="1200" dirty="0" smtClean="0">
              <a:ea typeface="PMingLiU" pitchFamily="18" charset="-120"/>
            </a:endParaRPr>
          </a:p>
          <a:p>
            <a:pPr eaLnBrk="1" hangingPunct="1"/>
            <a:r>
              <a:rPr lang="de-DE" sz="1200" dirty="0" smtClean="0">
                <a:ea typeface="PMingLiU" pitchFamily="18" charset="-120"/>
              </a:rPr>
              <a:t>ECE408/CS483/ECE498AL</a:t>
            </a:r>
            <a:r>
              <a:rPr lang="de-DE" sz="1200" dirty="0" smtClean="0">
                <a:ea typeface="PMingLiU" pitchFamily="18" charset="-120"/>
              </a:rPr>
              <a:t>, University of Illinois, 2007-2016</a:t>
            </a:r>
            <a:endParaRPr lang="en-US" sz="1200" dirty="0" smtClean="0"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A25E4123-8F4C-45EF-AB11-FC40701C80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92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Access Patterns </a:t>
            </a:r>
            <a:endParaRPr lang="en-US" dirty="0"/>
          </a:p>
        </p:txBody>
      </p:sp>
      <p:sp>
        <p:nvSpPr>
          <p:cNvPr id="27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D9F5C1C-3783-41DD-97A9-F02F4CAFBB3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2457450" y="2865439"/>
            <a:ext cx="2143125" cy="1974850"/>
          </a:xfrm>
          <a:custGeom>
            <a:avLst/>
            <a:gdLst>
              <a:gd name="T0" fmla="*/ 0 w 1350"/>
              <a:gd name="T1" fmla="*/ 0 h 1244"/>
              <a:gd name="T2" fmla="*/ 0 w 1350"/>
              <a:gd name="T3" fmla="*/ 2147483647 h 1244"/>
              <a:gd name="T4" fmla="*/ 2147483647 w 1350"/>
              <a:gd name="T5" fmla="*/ 2147483647 h 1244"/>
              <a:gd name="T6" fmla="*/ 2147483647 w 1350"/>
              <a:gd name="T7" fmla="*/ 0 h 1244"/>
              <a:gd name="T8" fmla="*/ 0 w 1350"/>
              <a:gd name="T9" fmla="*/ 0 h 1244"/>
              <a:gd name="T10" fmla="*/ 0 w 1350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1244">
                <a:moveTo>
                  <a:pt x="0" y="0"/>
                </a:moveTo>
                <a:lnTo>
                  <a:pt x="0" y="1244"/>
                </a:lnTo>
                <a:lnTo>
                  <a:pt x="1350" y="1244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457450" y="2865439"/>
            <a:ext cx="2143125" cy="1974850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584450" y="2921001"/>
            <a:ext cx="411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d_M</a:t>
            </a:r>
            <a:endParaRPr lang="en-US" sz="1600"/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4921250" y="2868614"/>
            <a:ext cx="2144713" cy="1971675"/>
          </a:xfrm>
          <a:custGeom>
            <a:avLst/>
            <a:gdLst>
              <a:gd name="T0" fmla="*/ 0 w 1351"/>
              <a:gd name="T1" fmla="*/ 0 h 1242"/>
              <a:gd name="T2" fmla="*/ 0 w 1351"/>
              <a:gd name="T3" fmla="*/ 2147483647 h 1242"/>
              <a:gd name="T4" fmla="*/ 2147483647 w 1351"/>
              <a:gd name="T5" fmla="*/ 2147483647 h 1242"/>
              <a:gd name="T6" fmla="*/ 2147483647 w 1351"/>
              <a:gd name="T7" fmla="*/ 0 h 1242"/>
              <a:gd name="T8" fmla="*/ 0 w 1351"/>
              <a:gd name="T9" fmla="*/ 0 h 1242"/>
              <a:gd name="T10" fmla="*/ 0 w 1351"/>
              <a:gd name="T11" fmla="*/ 0 h 1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1" h="1242">
                <a:moveTo>
                  <a:pt x="0" y="0"/>
                </a:moveTo>
                <a:lnTo>
                  <a:pt x="0" y="1242"/>
                </a:lnTo>
                <a:lnTo>
                  <a:pt x="1351" y="1242"/>
                </a:lnTo>
                <a:lnTo>
                  <a:pt x="1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921250" y="2868614"/>
            <a:ext cx="2144713" cy="1971675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5049838" y="2927351"/>
            <a:ext cx="385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d_N</a:t>
            </a:r>
            <a:endParaRPr lang="en-US" sz="1600"/>
          </a:p>
        </p:txBody>
      </p:sp>
      <p:sp>
        <p:nvSpPr>
          <p:cNvPr id="10249" name="Freeform 10"/>
          <p:cNvSpPr>
            <a:spLocks/>
          </p:cNvSpPr>
          <p:nvPr/>
        </p:nvSpPr>
        <p:spPr bwMode="auto">
          <a:xfrm>
            <a:off x="6100763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1"/>
          <p:cNvSpPr>
            <a:spLocks/>
          </p:cNvSpPr>
          <p:nvPr/>
        </p:nvSpPr>
        <p:spPr bwMode="auto">
          <a:xfrm>
            <a:off x="2457450" y="4051301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 rot="-5400000">
            <a:off x="6792119" y="3910807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</a:t>
            </a:r>
            <a:endParaRPr lang="en-US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 rot="-5400000">
            <a:off x="6823075" y="3844926"/>
            <a:ext cx="396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I</a:t>
            </a:r>
            <a:endParaRPr lang="en-US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 rot="-5400000">
            <a:off x="6806406" y="3786983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 rot="-5400000">
            <a:off x="6808788" y="3717926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endParaRPr lang="en-US"/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 rot="-5400000">
            <a:off x="6803231" y="3645695"/>
            <a:ext cx="793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H</a:t>
            </a:r>
            <a:endParaRPr lang="en-US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3335338" y="4638676"/>
            <a:ext cx="3619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WIDTH</a:t>
            </a:r>
            <a:endParaRPr lang="en-US"/>
          </a:p>
        </p:txBody>
      </p:sp>
      <p:sp>
        <p:nvSpPr>
          <p:cNvPr id="10257" name="Freeform 18"/>
          <p:cNvSpPr>
            <a:spLocks/>
          </p:cNvSpPr>
          <p:nvPr/>
        </p:nvSpPr>
        <p:spPr bwMode="auto">
          <a:xfrm>
            <a:off x="2457450" y="3779839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2914650" y="377983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146175" y="3563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1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1146175" y="3944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2</a:t>
            </a:r>
          </a:p>
        </p:txBody>
      </p:sp>
      <p:sp>
        <p:nvSpPr>
          <p:cNvPr id="10261" name="Freeform 22"/>
          <p:cNvSpPr>
            <a:spLocks/>
          </p:cNvSpPr>
          <p:nvPr/>
        </p:nvSpPr>
        <p:spPr bwMode="auto">
          <a:xfrm>
            <a:off x="5810250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5810250" y="317023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3051175" y="4859339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(a)</a:t>
            </a: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5718175" y="4873626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8242" y="5502467"/>
            <a:ext cx="277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837" y="5520766"/>
            <a:ext cx="277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294" y="6084538"/>
            <a:ext cx="772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is loop counter in the inner product loop of the kernel code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©Wen-mei W. Hwu and David Kirk/NVIDIA,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ECE408/CS483/ECE498AL</a:t>
            </a:r>
            <a:r>
              <a:rPr lang="en-US" dirty="0" smtClean="0"/>
              <a:t>, University of Illinois, 2007-2016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B945F69-308C-4648-B7F9-559F2B5839E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1267" name="Group 1"/>
          <p:cNvGrpSpPr>
            <a:grpSpLocks/>
          </p:cNvGrpSpPr>
          <p:nvPr/>
        </p:nvGrpSpPr>
        <p:grpSpPr bwMode="auto">
          <a:xfrm>
            <a:off x="863600" y="1290833"/>
            <a:ext cx="7569200" cy="4496058"/>
            <a:chOff x="965200" y="477837"/>
            <a:chExt cx="7569200" cy="4495800"/>
          </a:xfrm>
        </p:grpSpPr>
        <p:sp>
          <p:nvSpPr>
            <p:cNvPr id="11268" name="Line 71"/>
            <p:cNvSpPr>
              <a:spLocks noChangeShapeType="1"/>
            </p:cNvSpPr>
            <p:nvPr/>
          </p:nvSpPr>
          <p:spPr bwMode="auto">
            <a:xfrm>
              <a:off x="1209675" y="413543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Text Box 72"/>
            <p:cNvSpPr txBox="1">
              <a:spLocks noChangeArrowheads="1"/>
            </p:cNvSpPr>
            <p:nvPr/>
          </p:nvSpPr>
          <p:spPr bwMode="auto">
            <a:xfrm>
              <a:off x="965200" y="3644900"/>
              <a:ext cx="407484" cy="4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270" name="Text Box 73"/>
            <p:cNvSpPr txBox="1">
              <a:spLocks noChangeArrowheads="1"/>
            </p:cNvSpPr>
            <p:nvPr/>
          </p:nvSpPr>
          <p:spPr bwMode="auto">
            <a:xfrm>
              <a:off x="1209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1" name="Text Box 74"/>
            <p:cNvSpPr txBox="1">
              <a:spLocks noChangeArrowheads="1"/>
            </p:cNvSpPr>
            <p:nvPr/>
          </p:nvSpPr>
          <p:spPr bwMode="auto">
            <a:xfrm>
              <a:off x="1666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2" name="Text Box 75"/>
            <p:cNvSpPr txBox="1">
              <a:spLocks noChangeArrowheads="1"/>
            </p:cNvSpPr>
            <p:nvPr/>
          </p:nvSpPr>
          <p:spPr bwMode="auto">
            <a:xfrm>
              <a:off x="2124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3" name="Text Box 76"/>
            <p:cNvSpPr txBox="1">
              <a:spLocks noChangeArrowheads="1"/>
            </p:cNvSpPr>
            <p:nvPr/>
          </p:nvSpPr>
          <p:spPr bwMode="auto">
            <a:xfrm>
              <a:off x="2581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4" name="Text Box 79"/>
            <p:cNvSpPr txBox="1">
              <a:spLocks noChangeArrowheads="1"/>
            </p:cNvSpPr>
            <p:nvPr/>
          </p:nvSpPr>
          <p:spPr bwMode="auto">
            <a:xfrm>
              <a:off x="1285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1275" name="Text Box 80"/>
            <p:cNvSpPr txBox="1">
              <a:spLocks noChangeArrowheads="1"/>
            </p:cNvSpPr>
            <p:nvPr/>
          </p:nvSpPr>
          <p:spPr bwMode="auto">
            <a:xfrm>
              <a:off x="3114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6" name="Text Box 81"/>
            <p:cNvSpPr txBox="1">
              <a:spLocks noChangeArrowheads="1"/>
            </p:cNvSpPr>
            <p:nvPr/>
          </p:nvSpPr>
          <p:spPr bwMode="auto">
            <a:xfrm>
              <a:off x="3571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7" name="Text Box 82"/>
            <p:cNvSpPr txBox="1">
              <a:spLocks noChangeArrowheads="1"/>
            </p:cNvSpPr>
            <p:nvPr/>
          </p:nvSpPr>
          <p:spPr bwMode="auto">
            <a:xfrm>
              <a:off x="4029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8" name="Text Box 83"/>
            <p:cNvSpPr txBox="1">
              <a:spLocks noChangeArrowheads="1"/>
            </p:cNvSpPr>
            <p:nvPr/>
          </p:nvSpPr>
          <p:spPr bwMode="auto">
            <a:xfrm>
              <a:off x="4486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9" name="Text Box 84"/>
            <p:cNvSpPr txBox="1">
              <a:spLocks noChangeArrowheads="1"/>
            </p:cNvSpPr>
            <p:nvPr/>
          </p:nvSpPr>
          <p:spPr bwMode="auto">
            <a:xfrm>
              <a:off x="3190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1280" name="Text Box 85"/>
            <p:cNvSpPr txBox="1">
              <a:spLocks noChangeArrowheads="1"/>
            </p:cNvSpPr>
            <p:nvPr/>
          </p:nvSpPr>
          <p:spPr bwMode="auto">
            <a:xfrm>
              <a:off x="2124075" y="630237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1281" name="Line 86"/>
            <p:cNvSpPr>
              <a:spLocks noChangeShapeType="1"/>
            </p:cNvSpPr>
            <p:nvPr/>
          </p:nvSpPr>
          <p:spPr bwMode="auto">
            <a:xfrm flipV="1">
              <a:off x="1438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87"/>
            <p:cNvSpPr>
              <a:spLocks noChangeShapeType="1"/>
            </p:cNvSpPr>
            <p:nvPr/>
          </p:nvSpPr>
          <p:spPr bwMode="auto">
            <a:xfrm flipV="1">
              <a:off x="1895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88"/>
            <p:cNvSpPr>
              <a:spLocks noChangeShapeType="1"/>
            </p:cNvSpPr>
            <p:nvPr/>
          </p:nvSpPr>
          <p:spPr bwMode="auto">
            <a:xfrm flipV="1">
              <a:off x="2352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89"/>
            <p:cNvSpPr>
              <a:spLocks noChangeShapeType="1"/>
            </p:cNvSpPr>
            <p:nvPr/>
          </p:nvSpPr>
          <p:spPr bwMode="auto">
            <a:xfrm flipV="1">
              <a:off x="2809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90"/>
            <p:cNvSpPr>
              <a:spLocks noChangeShapeType="1"/>
            </p:cNvSpPr>
            <p:nvPr/>
          </p:nvSpPr>
          <p:spPr bwMode="auto">
            <a:xfrm flipV="1">
              <a:off x="3343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91"/>
            <p:cNvSpPr>
              <a:spLocks noChangeShapeType="1"/>
            </p:cNvSpPr>
            <p:nvPr/>
          </p:nvSpPr>
          <p:spPr bwMode="auto">
            <a:xfrm flipV="1">
              <a:off x="3800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92"/>
            <p:cNvSpPr>
              <a:spLocks noChangeShapeType="1"/>
            </p:cNvSpPr>
            <p:nvPr/>
          </p:nvSpPr>
          <p:spPr bwMode="auto">
            <a:xfrm flipV="1">
              <a:off x="4257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93"/>
            <p:cNvSpPr>
              <a:spLocks noChangeShapeType="1"/>
            </p:cNvSpPr>
            <p:nvPr/>
          </p:nvSpPr>
          <p:spPr bwMode="auto">
            <a:xfrm flipV="1">
              <a:off x="4714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94"/>
            <p:cNvSpPr>
              <a:spLocks noChangeArrowheads="1"/>
            </p:cNvSpPr>
            <p:nvPr/>
          </p:nvSpPr>
          <p:spPr bwMode="auto">
            <a:xfrm>
              <a:off x="1209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5"/>
            <p:cNvSpPr>
              <a:spLocks noChangeArrowheads="1"/>
            </p:cNvSpPr>
            <p:nvPr/>
          </p:nvSpPr>
          <p:spPr bwMode="auto">
            <a:xfrm>
              <a:off x="3114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Text Box 96"/>
            <p:cNvSpPr txBox="1">
              <a:spLocks noChangeArrowheads="1"/>
            </p:cNvSpPr>
            <p:nvPr/>
          </p:nvSpPr>
          <p:spPr bwMode="auto">
            <a:xfrm>
              <a:off x="5711825" y="2954337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1293" name="Rectangle 2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47148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296" name="Rectangle 5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6"/>
            <p:cNvSpPr>
              <a:spLocks noChangeArrowheads="1"/>
            </p:cNvSpPr>
            <p:nvPr/>
          </p:nvSpPr>
          <p:spPr bwMode="auto">
            <a:xfrm>
              <a:off x="42576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298" name="Rectangle 7"/>
            <p:cNvSpPr>
              <a:spLocks noChangeArrowheads="1"/>
            </p:cNvSpPr>
            <p:nvPr/>
          </p:nvSpPr>
          <p:spPr bwMode="auto">
            <a:xfrm>
              <a:off x="42576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299" name="Rectangle 8"/>
            <p:cNvSpPr>
              <a:spLocks noChangeArrowheads="1"/>
            </p:cNvSpPr>
            <p:nvPr/>
          </p:nvSpPr>
          <p:spPr bwMode="auto">
            <a:xfrm>
              <a:off x="38004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00" name="Rectangle 9"/>
            <p:cNvSpPr>
              <a:spLocks noChangeArrowheads="1"/>
            </p:cNvSpPr>
            <p:nvPr/>
          </p:nvSpPr>
          <p:spPr bwMode="auto">
            <a:xfrm>
              <a:off x="38004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51720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47148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51720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9" name="Rectangle 43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4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5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7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4" name="Rectangle 48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5" name="Rectangle 49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6" name="Rectangle 50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7" name="Rectangle 51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2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3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4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5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2" name="Rectangle 56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3" name="Rectangle 57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632200" y="477837"/>
              <a:ext cx="0" cy="18286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6" name="Rectangle 19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20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2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22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24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25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26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27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28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29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30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Rectangle 3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339" name="Rectangle 32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340" name="Rectangle 33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41" name="Rectangle 34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42" name="Rectangle 35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3" name="Rectangle 36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4" name="Rectangle 37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5" name="Rectangle 38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6" name="Rectangle 39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7" name="Rectangle 40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8" name="Rectangle 41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9" name="Rectangle 42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0" name="Rectangle 59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60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61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62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63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Rectangle 64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Rectangle 65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66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Rectangle 67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9" name="Rectangle 68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0" name="Rectangle 69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1" name="Rectangle 70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2" name="Line 74"/>
            <p:cNvSpPr>
              <a:spLocks noChangeShapeType="1"/>
            </p:cNvSpPr>
            <p:nvPr/>
          </p:nvSpPr>
          <p:spPr bwMode="auto">
            <a:xfrm>
              <a:off x="3657600" y="4973637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accesses </a:t>
            </a:r>
            <a:r>
              <a:rPr lang="en-US" smtClean="0"/>
              <a:t>are coalesced.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accesses are not coalesced. </a:t>
            </a:r>
            <a:endParaRPr lang="en-US" dirty="0"/>
          </a:p>
        </p:txBody>
      </p:sp>
      <p:sp>
        <p:nvSpPr>
          <p:cNvPr id="9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C1899D9-9186-4816-8E16-D59A7BCDD31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2291" name="Group 1"/>
          <p:cNvGrpSpPr>
            <a:grpSpLocks/>
          </p:cNvGrpSpPr>
          <p:nvPr/>
        </p:nvGrpSpPr>
        <p:grpSpPr bwMode="auto">
          <a:xfrm>
            <a:off x="581970" y="1676400"/>
            <a:ext cx="8048625" cy="4953000"/>
            <a:chOff x="593725" y="76200"/>
            <a:chExt cx="8048625" cy="4953000"/>
          </a:xfrm>
        </p:grpSpPr>
        <p:sp>
          <p:nvSpPr>
            <p:cNvPr id="12292" name="Line 71"/>
            <p:cNvSpPr>
              <a:spLocks noChangeShapeType="1"/>
            </p:cNvSpPr>
            <p:nvPr/>
          </p:nvSpPr>
          <p:spPr bwMode="auto">
            <a:xfrm>
              <a:off x="838200" y="4267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72"/>
            <p:cNvSpPr txBox="1">
              <a:spLocks noChangeArrowheads="1"/>
            </p:cNvSpPr>
            <p:nvPr/>
          </p:nvSpPr>
          <p:spPr bwMode="auto">
            <a:xfrm>
              <a:off x="593725" y="3776663"/>
              <a:ext cx="4730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  <p:sp>
          <p:nvSpPr>
            <p:cNvPr id="12294" name="Text Box 73"/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295" name="Text Box 74"/>
            <p:cNvSpPr txBox="1">
              <a:spLocks noChangeArrowheads="1"/>
            </p:cNvSpPr>
            <p:nvPr/>
          </p:nvSpPr>
          <p:spPr bwMode="auto">
            <a:xfrm>
              <a:off x="2743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296" name="Text Box 75"/>
            <p:cNvSpPr txBox="1">
              <a:spLocks noChangeArrowheads="1"/>
            </p:cNvSpPr>
            <p:nvPr/>
          </p:nvSpPr>
          <p:spPr bwMode="auto">
            <a:xfrm>
              <a:off x="4419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297" name="Text Box 76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298" name="Text Box 78"/>
            <p:cNvSpPr txBox="1">
              <a:spLocks noChangeArrowheads="1"/>
            </p:cNvSpPr>
            <p:nvPr/>
          </p:nvSpPr>
          <p:spPr bwMode="auto">
            <a:xfrm>
              <a:off x="1600200" y="30480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2299" name="Text Box 79"/>
            <p:cNvSpPr txBox="1">
              <a:spLocks noChangeArrowheads="1"/>
            </p:cNvSpPr>
            <p:nvPr/>
          </p:nvSpPr>
          <p:spPr bwMode="auto">
            <a:xfrm>
              <a:off x="13716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300" name="Text Box 80"/>
            <p:cNvSpPr txBox="1">
              <a:spLocks noChangeArrowheads="1"/>
            </p:cNvSpPr>
            <p:nvPr/>
          </p:nvSpPr>
          <p:spPr bwMode="auto">
            <a:xfrm>
              <a:off x="32004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301" name="Text Box 81"/>
            <p:cNvSpPr txBox="1">
              <a:spLocks noChangeArrowheads="1"/>
            </p:cNvSpPr>
            <p:nvPr/>
          </p:nvSpPr>
          <p:spPr bwMode="auto">
            <a:xfrm>
              <a:off x="48768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302" name="Text Box 82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303" name="Text Box 83"/>
            <p:cNvSpPr txBox="1">
              <a:spLocks noChangeArrowheads="1"/>
            </p:cNvSpPr>
            <p:nvPr/>
          </p:nvSpPr>
          <p:spPr bwMode="auto">
            <a:xfrm>
              <a:off x="2819400" y="20574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2304" name="Text Box 84"/>
            <p:cNvSpPr txBox="1">
              <a:spLocks noChangeArrowheads="1"/>
            </p:cNvSpPr>
            <p:nvPr/>
          </p:nvSpPr>
          <p:spPr bwMode="auto">
            <a:xfrm>
              <a:off x="1828800" y="228600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2305" name="Line 85"/>
            <p:cNvSpPr>
              <a:spLocks noChangeShapeType="1"/>
            </p:cNvSpPr>
            <p:nvPr/>
          </p:nvSpPr>
          <p:spPr bwMode="auto">
            <a:xfrm flipV="1">
              <a:off x="1066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86"/>
            <p:cNvSpPr>
              <a:spLocks noChangeShapeType="1"/>
            </p:cNvSpPr>
            <p:nvPr/>
          </p:nvSpPr>
          <p:spPr bwMode="auto">
            <a:xfrm flipV="1">
              <a:off x="1524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87"/>
            <p:cNvSpPr>
              <a:spLocks noChangeShapeType="1"/>
            </p:cNvSpPr>
            <p:nvPr/>
          </p:nvSpPr>
          <p:spPr bwMode="auto">
            <a:xfrm flipV="1">
              <a:off x="5105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88"/>
            <p:cNvSpPr>
              <a:spLocks noChangeShapeType="1"/>
            </p:cNvSpPr>
            <p:nvPr/>
          </p:nvSpPr>
          <p:spPr bwMode="auto">
            <a:xfrm flipV="1">
              <a:off x="6553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9"/>
            <p:cNvSpPr>
              <a:spLocks noChangeShapeType="1"/>
            </p:cNvSpPr>
            <p:nvPr/>
          </p:nvSpPr>
          <p:spPr bwMode="auto">
            <a:xfrm flipV="1">
              <a:off x="2971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0"/>
            <p:cNvSpPr>
              <a:spLocks noChangeShapeType="1"/>
            </p:cNvSpPr>
            <p:nvPr/>
          </p:nvSpPr>
          <p:spPr bwMode="auto">
            <a:xfrm flipV="1">
              <a:off x="3429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91"/>
            <p:cNvSpPr>
              <a:spLocks noChangeShapeType="1"/>
            </p:cNvSpPr>
            <p:nvPr/>
          </p:nvSpPr>
          <p:spPr bwMode="auto">
            <a:xfrm flipV="1">
              <a:off x="7010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92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93"/>
            <p:cNvSpPr>
              <a:spLocks noChangeArrowheads="1"/>
            </p:cNvSpPr>
            <p:nvPr/>
          </p:nvSpPr>
          <p:spPr bwMode="auto">
            <a:xfrm>
              <a:off x="838200" y="2971800"/>
              <a:ext cx="6553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94"/>
            <p:cNvSpPr>
              <a:spLocks noChangeArrowheads="1"/>
            </p:cNvSpPr>
            <p:nvPr/>
          </p:nvSpPr>
          <p:spPr bwMode="auto">
            <a:xfrm>
              <a:off x="1371600" y="2057400"/>
              <a:ext cx="6400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Text Box 95"/>
            <p:cNvSpPr txBox="1">
              <a:spLocks noChangeArrowheads="1"/>
            </p:cNvSpPr>
            <p:nvPr/>
          </p:nvSpPr>
          <p:spPr bwMode="auto">
            <a:xfrm>
              <a:off x="8153400" y="1752600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2317" name="Rectangle 2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45720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20" name="Rectangle 5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6"/>
            <p:cNvSpPr>
              <a:spLocks noChangeArrowheads="1"/>
            </p:cNvSpPr>
            <p:nvPr/>
          </p:nvSpPr>
          <p:spPr bwMode="auto">
            <a:xfrm>
              <a:off x="41148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41148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23" name="Rectangle 8"/>
            <p:cNvSpPr>
              <a:spLocks noChangeArrowheads="1"/>
            </p:cNvSpPr>
            <p:nvPr/>
          </p:nvSpPr>
          <p:spPr bwMode="auto">
            <a:xfrm>
              <a:off x="36576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24" name="Rectangle 9"/>
            <p:cNvSpPr>
              <a:spLocks noChangeArrowheads="1"/>
            </p:cNvSpPr>
            <p:nvPr/>
          </p:nvSpPr>
          <p:spPr bwMode="auto">
            <a:xfrm>
              <a:off x="36576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25" name="Rectangle 10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11"/>
            <p:cNvSpPr>
              <a:spLocks noChangeArrowheads="1"/>
            </p:cNvSpPr>
            <p:nvPr/>
          </p:nvSpPr>
          <p:spPr bwMode="auto">
            <a:xfrm>
              <a:off x="50292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27" name="Rectangle 12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13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45720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30" name="Rectangle 15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1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17"/>
            <p:cNvSpPr>
              <a:spLocks noChangeArrowheads="1"/>
            </p:cNvSpPr>
            <p:nvPr/>
          </p:nvSpPr>
          <p:spPr bwMode="auto">
            <a:xfrm>
              <a:off x="50292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33" name="Rectangle 43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Rectangle 44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45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7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38" name="Rectangle 48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39" name="Rectangle 49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40" name="Rectangle 50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41" name="Rectangle 51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2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3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4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5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46" name="Rectangle 56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47" name="Rectangle 57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48" name="Rectangle 58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411538" y="76200"/>
              <a:ext cx="2057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0" name="Rectangle 19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20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2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Rectangle 22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Rectangle 23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Rectangle 24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Rectangle 25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Rectangle 26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Rectangle 27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Rectangle 28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Rectangle 29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Rectangle 30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3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63" name="Rectangle 32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64" name="Rectangle 33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65" name="Rectangle 34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66" name="Rectangle 35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67" name="Rectangle 36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68" name="Rectangle 37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69" name="Rectangle 38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70" name="Rectangle 39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71" name="Rectangle 40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72" name="Rectangle 41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73" name="Rectangle 42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74" name="Rectangle 59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60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61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62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63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64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65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Rectangle 66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Rectangle 67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83" name="Rectangle 68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84" name="Rectangle 69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85" name="Rectangle 70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629275" y="2484437"/>
            <a:ext cx="2770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M[Row*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</a:t>
            </a:r>
            <a:r>
              <a:rPr lang="en-US" sz="3600" dirty="0"/>
              <a:t>shared memory to enable </a:t>
            </a:r>
            <a:r>
              <a:rPr lang="en-US" sz="3600" dirty="0" smtClean="0"/>
              <a:t>coalescing in tiled matrix multiplication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©Wen-mei W. Hwu and David Kirk/NVIDIA, ECE408/CS483/ECE498AL, University of Illinois, 2007-2016</a:t>
            </a:r>
            <a:endParaRPr lang="en-US" dirty="0"/>
          </a:p>
        </p:txBody>
      </p:sp>
      <p:sp>
        <p:nvSpPr>
          <p:cNvPr id="8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C99A0C98-5BDB-4258-B40B-F1E7E9DCCCD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3315" name="Group 1"/>
          <p:cNvGrpSpPr>
            <a:grpSpLocks/>
          </p:cNvGrpSpPr>
          <p:nvPr/>
        </p:nvGrpSpPr>
        <p:grpSpPr bwMode="auto">
          <a:xfrm>
            <a:off x="1077145" y="894270"/>
            <a:ext cx="7632700" cy="6759599"/>
            <a:chOff x="976313" y="-573088"/>
            <a:chExt cx="7632700" cy="6759255"/>
          </a:xfrm>
        </p:grpSpPr>
        <p:sp>
          <p:nvSpPr>
            <p:cNvPr id="13316" name="Line 3"/>
            <p:cNvSpPr>
              <a:spLocks noChangeShapeType="1"/>
            </p:cNvSpPr>
            <p:nvPr/>
          </p:nvSpPr>
          <p:spPr bwMode="auto">
            <a:xfrm>
              <a:off x="6742113" y="-573088"/>
              <a:ext cx="0" cy="5638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76313" y="212725"/>
              <a:ext cx="7632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2057400" y="2286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2057400" y="2286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184400" y="2841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21" name="Freeform 8"/>
            <p:cNvSpPr>
              <a:spLocks/>
            </p:cNvSpPr>
            <p:nvPr/>
          </p:nvSpPr>
          <p:spPr bwMode="auto">
            <a:xfrm>
              <a:off x="4521200" y="2317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521200" y="2317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649788" y="290513"/>
              <a:ext cx="2413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24" name="Freeform 11"/>
            <p:cNvSpPr>
              <a:spLocks/>
            </p:cNvSpPr>
            <p:nvPr/>
          </p:nvSpPr>
          <p:spPr bwMode="auto">
            <a:xfrm>
              <a:off x="5700713" y="2286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2"/>
            <p:cNvSpPr>
              <a:spLocks/>
            </p:cNvSpPr>
            <p:nvPr/>
          </p:nvSpPr>
          <p:spPr bwMode="auto">
            <a:xfrm>
              <a:off x="2057400" y="1414463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3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4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5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6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 rot="-5400000">
              <a:off x="6392069" y="1273969"/>
              <a:ext cx="1016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</a:t>
              </a:r>
              <a:endParaRPr 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 rot="-5400000">
              <a:off x="6423025" y="1208088"/>
              <a:ext cx="39687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 rot="-5400000">
              <a:off x="6406356" y="1150144"/>
              <a:ext cx="7302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 rot="-5400000">
              <a:off x="6408737" y="1081088"/>
              <a:ext cx="68263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 rot="-5400000">
              <a:off x="6403181" y="1008857"/>
              <a:ext cx="7937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2935288" y="2001838"/>
              <a:ext cx="36195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WIDTH</a:t>
              </a:r>
              <a:endParaRPr lang="en-US"/>
            </a:p>
          </p:txBody>
        </p:sp>
        <p:sp>
          <p:nvSpPr>
            <p:cNvPr id="13336" name="Freeform 23"/>
            <p:cNvSpPr>
              <a:spLocks/>
            </p:cNvSpPr>
            <p:nvPr/>
          </p:nvSpPr>
          <p:spPr bwMode="auto">
            <a:xfrm>
              <a:off x="2057400" y="27940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2057400" y="27940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5"/>
            <p:cNvSpPr>
              <a:spLocks noChangeArrowheads="1"/>
            </p:cNvSpPr>
            <p:nvPr/>
          </p:nvSpPr>
          <p:spPr bwMode="auto">
            <a:xfrm>
              <a:off x="2184400" y="28495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4521200" y="27971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27"/>
            <p:cNvSpPr>
              <a:spLocks noChangeArrowheads="1"/>
            </p:cNvSpPr>
            <p:nvPr/>
          </p:nvSpPr>
          <p:spPr bwMode="auto">
            <a:xfrm>
              <a:off x="4521200" y="27971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28"/>
            <p:cNvSpPr>
              <a:spLocks noChangeArrowheads="1"/>
            </p:cNvSpPr>
            <p:nvPr/>
          </p:nvSpPr>
          <p:spPr bwMode="auto">
            <a:xfrm>
              <a:off x="4649788" y="2857500"/>
              <a:ext cx="24130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2055813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5541963" y="2794000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7310438" y="3089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7953375" y="308927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3"/>
            <p:cNvSpPr>
              <a:spLocks/>
            </p:cNvSpPr>
            <p:nvPr/>
          </p:nvSpPr>
          <p:spPr bwMode="auto">
            <a:xfrm>
              <a:off x="7308850" y="3287713"/>
              <a:ext cx="428625" cy="49212"/>
            </a:xfrm>
            <a:custGeom>
              <a:avLst/>
              <a:gdLst>
                <a:gd name="T0" fmla="*/ 0 w 270"/>
                <a:gd name="T1" fmla="*/ 0 h 31"/>
                <a:gd name="T2" fmla="*/ 0 w 270"/>
                <a:gd name="T3" fmla="*/ 2147483647 h 31"/>
                <a:gd name="T4" fmla="*/ 2147483647 w 270"/>
                <a:gd name="T5" fmla="*/ 2147483647 h 31"/>
                <a:gd name="T6" fmla="*/ 2147483647 w 270"/>
                <a:gd name="T7" fmla="*/ 0 h 31"/>
                <a:gd name="T8" fmla="*/ 0 w 270"/>
                <a:gd name="T9" fmla="*/ 0 h 31"/>
                <a:gd name="T10" fmla="*/ 0 w 270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31">
                  <a:moveTo>
                    <a:pt x="0" y="0"/>
                  </a:moveTo>
                  <a:lnTo>
                    <a:pt x="0" y="31"/>
                  </a:lnTo>
                  <a:lnTo>
                    <a:pt x="270" y="31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4"/>
            <p:cNvSpPr>
              <a:spLocks/>
            </p:cNvSpPr>
            <p:nvPr/>
          </p:nvSpPr>
          <p:spPr bwMode="auto">
            <a:xfrm>
              <a:off x="8112125" y="3090863"/>
              <a:ext cx="53975" cy="395287"/>
            </a:xfrm>
            <a:custGeom>
              <a:avLst/>
              <a:gdLst>
                <a:gd name="T0" fmla="*/ 0 w 34"/>
                <a:gd name="T1" fmla="*/ 0 h 249"/>
                <a:gd name="T2" fmla="*/ 0 w 34"/>
                <a:gd name="T3" fmla="*/ 2147483647 h 249"/>
                <a:gd name="T4" fmla="*/ 2147483647 w 34"/>
                <a:gd name="T5" fmla="*/ 2147483647 h 249"/>
                <a:gd name="T6" fmla="*/ 2147483647 w 34"/>
                <a:gd name="T7" fmla="*/ 0 h 249"/>
                <a:gd name="T8" fmla="*/ 0 w 34"/>
                <a:gd name="T9" fmla="*/ 0 h 249"/>
                <a:gd name="T10" fmla="*/ 0 w 34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49">
                  <a:moveTo>
                    <a:pt x="0" y="0"/>
                  </a:moveTo>
                  <a:lnTo>
                    <a:pt x="0" y="249"/>
                  </a:lnTo>
                  <a:lnTo>
                    <a:pt x="34" y="249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35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6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37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8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39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0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41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2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43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4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45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6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47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48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49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0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51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2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53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4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55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56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57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58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59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0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61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2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3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64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Rectangle 65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66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67"/>
            <p:cNvSpPr>
              <a:spLocks noChangeArrowheads="1"/>
            </p:cNvSpPr>
            <p:nvPr/>
          </p:nvSpPr>
          <p:spPr bwMode="auto">
            <a:xfrm>
              <a:off x="990600" y="857250"/>
              <a:ext cx="7556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Original </a:t>
              </a:r>
              <a:endParaRPr lang="en-US"/>
            </a:p>
          </p:txBody>
        </p:sp>
        <p:sp>
          <p:nvSpPr>
            <p:cNvPr id="13381" name="Rectangle 68"/>
            <p:cNvSpPr>
              <a:spLocks noChangeArrowheads="1"/>
            </p:cNvSpPr>
            <p:nvPr/>
          </p:nvSpPr>
          <p:spPr bwMode="auto">
            <a:xfrm>
              <a:off x="1012825" y="10937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2" name="Rectangle 69"/>
            <p:cNvSpPr>
              <a:spLocks noChangeArrowheads="1"/>
            </p:cNvSpPr>
            <p:nvPr/>
          </p:nvSpPr>
          <p:spPr bwMode="auto">
            <a:xfrm>
              <a:off x="1012825" y="13303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3" name="Rectangle 70"/>
            <p:cNvSpPr>
              <a:spLocks noChangeArrowheads="1"/>
            </p:cNvSpPr>
            <p:nvPr/>
          </p:nvSpPr>
          <p:spPr bwMode="auto">
            <a:xfrm>
              <a:off x="1127125" y="3429000"/>
              <a:ext cx="4953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Tiled </a:t>
              </a:r>
              <a:endParaRPr lang="en-US"/>
            </a:p>
          </p:txBody>
        </p:sp>
        <p:sp>
          <p:nvSpPr>
            <p:cNvPr id="13384" name="Rectangle 71"/>
            <p:cNvSpPr>
              <a:spLocks noChangeArrowheads="1"/>
            </p:cNvSpPr>
            <p:nvPr/>
          </p:nvSpPr>
          <p:spPr bwMode="auto">
            <a:xfrm>
              <a:off x="1012825" y="36591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5" name="Rectangle 72"/>
            <p:cNvSpPr>
              <a:spLocks noChangeArrowheads="1"/>
            </p:cNvSpPr>
            <p:nvPr/>
          </p:nvSpPr>
          <p:spPr bwMode="auto">
            <a:xfrm>
              <a:off x="1012825" y="38957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5808663" y="2773363"/>
              <a:ext cx="2220912" cy="234950"/>
            </a:xfrm>
            <a:custGeom>
              <a:avLst/>
              <a:gdLst>
                <a:gd name="T0" fmla="*/ 0 w 1399"/>
                <a:gd name="T1" fmla="*/ 2147483647 h 148"/>
                <a:gd name="T2" fmla="*/ 2147483647 w 1399"/>
                <a:gd name="T3" fmla="*/ 2147483647 h 1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99" h="148">
                  <a:moveTo>
                    <a:pt x="0" y="102"/>
                  </a:moveTo>
                  <a:cubicBezTo>
                    <a:pt x="615" y="0"/>
                    <a:pt x="1204" y="19"/>
                    <a:pt x="1399" y="148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74"/>
            <p:cNvSpPr>
              <a:spLocks/>
            </p:cNvSpPr>
            <p:nvPr/>
          </p:nvSpPr>
          <p:spPr bwMode="auto">
            <a:xfrm>
              <a:off x="7989888" y="2973388"/>
              <a:ext cx="122237" cy="117475"/>
            </a:xfrm>
            <a:custGeom>
              <a:avLst/>
              <a:gdLst>
                <a:gd name="T0" fmla="*/ 2147483647 w 77"/>
                <a:gd name="T1" fmla="*/ 0 h 74"/>
                <a:gd name="T2" fmla="*/ 2147483647 w 77"/>
                <a:gd name="T3" fmla="*/ 2147483647 h 74"/>
                <a:gd name="T4" fmla="*/ 0 w 77"/>
                <a:gd name="T5" fmla="*/ 2147483647 h 74"/>
                <a:gd name="T6" fmla="*/ 2147483647 w 77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74">
                  <a:moveTo>
                    <a:pt x="41" y="0"/>
                  </a:moveTo>
                  <a:lnTo>
                    <a:pt x="77" y="74"/>
                  </a:lnTo>
                  <a:lnTo>
                    <a:pt x="0" y="3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75"/>
            <p:cNvSpPr>
              <a:spLocks/>
            </p:cNvSpPr>
            <p:nvPr/>
          </p:nvSpPr>
          <p:spPr bwMode="auto">
            <a:xfrm>
              <a:off x="2270125" y="3557588"/>
              <a:ext cx="5159375" cy="1262062"/>
            </a:xfrm>
            <a:custGeom>
              <a:avLst/>
              <a:gdLst>
                <a:gd name="T0" fmla="*/ 0 w 3250"/>
                <a:gd name="T1" fmla="*/ 2147483647 h 795"/>
                <a:gd name="T2" fmla="*/ 2147483647 w 3250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50" h="795">
                  <a:moveTo>
                    <a:pt x="0" y="327"/>
                  </a:moveTo>
                  <a:cubicBezTo>
                    <a:pt x="1000" y="795"/>
                    <a:pt x="2374" y="657"/>
                    <a:pt x="3250" y="0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76"/>
            <p:cNvSpPr>
              <a:spLocks/>
            </p:cNvSpPr>
            <p:nvPr/>
          </p:nvSpPr>
          <p:spPr bwMode="auto">
            <a:xfrm>
              <a:off x="7392988" y="3486150"/>
              <a:ext cx="130175" cy="109538"/>
            </a:xfrm>
            <a:custGeom>
              <a:avLst/>
              <a:gdLst>
                <a:gd name="T0" fmla="*/ 0 w 82"/>
                <a:gd name="T1" fmla="*/ 2147483647 h 69"/>
                <a:gd name="T2" fmla="*/ 2147483647 w 82"/>
                <a:gd name="T3" fmla="*/ 0 h 69"/>
                <a:gd name="T4" fmla="*/ 2147483647 w 82"/>
                <a:gd name="T5" fmla="*/ 2147483647 h 69"/>
                <a:gd name="T6" fmla="*/ 0 w 82"/>
                <a:gd name="T7" fmla="*/ 2147483647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9">
                  <a:moveTo>
                    <a:pt x="0" y="30"/>
                  </a:moveTo>
                  <a:lnTo>
                    <a:pt x="82" y="0"/>
                  </a:lnTo>
                  <a:lnTo>
                    <a:pt x="36" y="6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77"/>
            <p:cNvSpPr>
              <a:spLocks noChangeArrowheads="1"/>
            </p:cNvSpPr>
            <p:nvPr/>
          </p:nvSpPr>
          <p:spPr bwMode="auto">
            <a:xfrm>
              <a:off x="7286625" y="2093913"/>
              <a:ext cx="9144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Copy into </a:t>
              </a:r>
              <a:endParaRPr lang="en-US"/>
            </a:p>
          </p:txBody>
        </p:sp>
        <p:sp>
          <p:nvSpPr>
            <p:cNvPr id="13391" name="Rectangle 78"/>
            <p:cNvSpPr>
              <a:spLocks noChangeArrowheads="1"/>
            </p:cNvSpPr>
            <p:nvPr/>
          </p:nvSpPr>
          <p:spPr bwMode="auto">
            <a:xfrm>
              <a:off x="7215188" y="2330450"/>
              <a:ext cx="10509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scratchpad </a:t>
              </a:r>
              <a:endParaRPr lang="en-US"/>
            </a:p>
          </p:txBody>
        </p:sp>
        <p:sp>
          <p:nvSpPr>
            <p:cNvPr id="13392" name="Rectangle 79"/>
            <p:cNvSpPr>
              <a:spLocks noChangeArrowheads="1"/>
            </p:cNvSpPr>
            <p:nvPr/>
          </p:nvSpPr>
          <p:spPr bwMode="auto">
            <a:xfrm>
              <a:off x="7351713" y="2566988"/>
              <a:ext cx="7350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memory</a:t>
              </a:r>
              <a:endParaRPr lang="en-US"/>
            </a:p>
          </p:txBody>
        </p:sp>
        <p:sp>
          <p:nvSpPr>
            <p:cNvPr id="13393" name="Rectangle 80"/>
            <p:cNvSpPr>
              <a:spLocks noChangeArrowheads="1"/>
            </p:cNvSpPr>
            <p:nvPr/>
          </p:nvSpPr>
          <p:spPr bwMode="auto">
            <a:xfrm>
              <a:off x="7408863" y="3797300"/>
              <a:ext cx="781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Perform </a:t>
              </a:r>
              <a:endParaRPr lang="en-US"/>
            </a:p>
          </p:txBody>
        </p:sp>
        <p:sp>
          <p:nvSpPr>
            <p:cNvPr id="13394" name="Rectangle 81"/>
            <p:cNvSpPr>
              <a:spLocks noChangeArrowheads="1"/>
            </p:cNvSpPr>
            <p:nvPr/>
          </p:nvSpPr>
          <p:spPr bwMode="auto">
            <a:xfrm>
              <a:off x="7172325" y="4033838"/>
              <a:ext cx="12287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multiplication </a:t>
              </a:r>
              <a:endParaRPr lang="en-US"/>
            </a:p>
          </p:txBody>
        </p:sp>
        <p:sp>
          <p:nvSpPr>
            <p:cNvPr id="13395" name="Rectangle 82"/>
            <p:cNvSpPr>
              <a:spLocks noChangeArrowheads="1"/>
            </p:cNvSpPr>
            <p:nvPr/>
          </p:nvSpPr>
          <p:spPr bwMode="auto">
            <a:xfrm>
              <a:off x="7043738" y="4271963"/>
              <a:ext cx="14684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with scratchpad </a:t>
              </a:r>
              <a:endParaRPr lang="en-US"/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7480300" y="4508500"/>
              <a:ext cx="5857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values</a:t>
              </a:r>
              <a:endParaRPr lang="en-US"/>
            </a:p>
          </p:txBody>
        </p:sp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1456636" y="5724525"/>
              <a:ext cx="184731" cy="461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89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963E4636-9266-4B7A-87F1-22DDD0C7925F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Tiled Matrix Multiplication Kernel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40650"/>
            <a:ext cx="8686800" cy="617220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__global__ void </a:t>
            </a:r>
            <a:r>
              <a:rPr lang="en-US" sz="1200" dirty="0" err="1" smtClean="0">
                <a:latin typeface="Courier New"/>
                <a:cs typeface="Courier New"/>
              </a:rPr>
              <a:t>MatrixMulKernel</a:t>
            </a:r>
            <a:r>
              <a:rPr lang="en-US" sz="1200" dirty="0" smtClean="0">
                <a:latin typeface="Courier New"/>
                <a:cs typeface="Courier New"/>
              </a:rPr>
              <a:t>(float* M, float* N, float* P,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Width)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{</a:t>
            </a:r>
            <a:endParaRPr lang="en-US" sz="1200" dirty="0" smtClean="0">
              <a:latin typeface="Courier New"/>
              <a:ea typeface="Times New Roman" pitchFamily="18" charset="0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1.  __shared__ </a:t>
            </a:r>
            <a:r>
              <a:rPr lang="en-US" sz="1200" dirty="0" smtClean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200" dirty="0" err="1" smtClean="0">
                <a:latin typeface="Courier New"/>
                <a:ea typeface="Times New Roman" pitchFamily="18" charset="0"/>
                <a:cs typeface="Courier New"/>
              </a:rPr>
              <a:t>subTileM</a:t>
            </a:r>
            <a:r>
              <a:rPr lang="en-US" sz="1200" dirty="0" smtClean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solidFill>
                  <a:srgbClr val="FF0000"/>
                </a:solidFill>
                <a:latin typeface="Courier New"/>
                <a:ea typeface="Times New Roman" pitchFamily="18" charset="0"/>
                <a:cs typeface="Courier New"/>
              </a:rPr>
              <a:t>2.  __shared__ </a:t>
            </a:r>
            <a:r>
              <a:rPr lang="en-US" sz="1200" dirty="0" smtClean="0">
                <a:latin typeface="Courier New"/>
                <a:ea typeface="Times New Roman" pitchFamily="18" charset="0"/>
                <a:cs typeface="Courier New"/>
              </a:rPr>
              <a:t>float </a:t>
            </a:r>
            <a:r>
              <a:rPr lang="en-US" sz="1200" dirty="0" err="1" smtClean="0">
                <a:latin typeface="Courier New"/>
                <a:ea typeface="Times New Roman" pitchFamily="18" charset="0"/>
                <a:cs typeface="Courier New"/>
              </a:rPr>
              <a:t>subTileN</a:t>
            </a:r>
            <a:r>
              <a:rPr lang="en-US" sz="1200" dirty="0" smtClean="0">
                <a:latin typeface="Courier New"/>
                <a:ea typeface="Times New Roman" pitchFamily="18" charset="0"/>
                <a:cs typeface="Courier New"/>
              </a:rPr>
              <a:t>[TILE_WIDTH][TILE_WIDTH];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2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3. 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bx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blockIdx.x</a:t>
            </a:r>
            <a:r>
              <a:rPr lang="en-US" sz="1200" dirty="0" smtClean="0">
                <a:latin typeface="Courier New"/>
                <a:cs typeface="Courier New"/>
              </a:rPr>
              <a:t>; 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by = </a:t>
            </a:r>
            <a:r>
              <a:rPr lang="en-US" sz="1200" dirty="0" err="1" smtClean="0">
                <a:latin typeface="Courier New"/>
                <a:cs typeface="Courier New"/>
              </a:rPr>
              <a:t>blockIdx.y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4. 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tx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threadIdx.x</a:t>
            </a:r>
            <a:r>
              <a:rPr lang="en-US" sz="1200" dirty="0" smtClean="0">
                <a:latin typeface="Courier New"/>
                <a:cs typeface="Courier New"/>
              </a:rPr>
              <a:t>;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ty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threadIdx.y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2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    // Identify the row and column of the P element to work on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5. 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Row = by * TILE_WIDTH + </a:t>
            </a:r>
            <a:r>
              <a:rPr lang="en-US" sz="1200" dirty="0" err="1" smtClean="0">
                <a:latin typeface="Courier New"/>
                <a:cs typeface="Courier New"/>
              </a:rPr>
              <a:t>ty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6. 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Col = </a:t>
            </a:r>
            <a:r>
              <a:rPr lang="en-US" sz="1200" dirty="0" err="1" smtClean="0">
                <a:latin typeface="Courier New"/>
                <a:cs typeface="Courier New"/>
              </a:rPr>
              <a:t>bx</a:t>
            </a:r>
            <a:r>
              <a:rPr lang="en-US" sz="1200" dirty="0" smtClean="0">
                <a:latin typeface="Courier New"/>
                <a:cs typeface="Courier New"/>
              </a:rPr>
              <a:t> * TILE_WIDTH + </a:t>
            </a:r>
            <a:r>
              <a:rPr lang="en-US" sz="1200" dirty="0" err="1" smtClean="0">
                <a:latin typeface="Courier New"/>
                <a:cs typeface="Courier New"/>
              </a:rPr>
              <a:t>tx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7.  float </a:t>
            </a:r>
            <a:r>
              <a:rPr lang="en-US" sz="1200" dirty="0" err="1" smtClean="0">
                <a:latin typeface="Courier New"/>
                <a:cs typeface="Courier New"/>
              </a:rPr>
              <a:t>Pvalue</a:t>
            </a:r>
            <a:r>
              <a:rPr lang="en-US" sz="1200" dirty="0" smtClean="0">
                <a:latin typeface="Courier New"/>
                <a:cs typeface="Courier New"/>
              </a:rPr>
              <a:t> = 0;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200" dirty="0" smtClean="0">
              <a:latin typeface="Courier New"/>
              <a:cs typeface="Courier New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   // Loop over the M and N tiles required to compute the P element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8.  for (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m = 0; m &lt; Width/TILE_WIDTH; ++m) {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       // Collaborative loading of M and N tiles into shared memory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9.	 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subTileM</a:t>
            </a:r>
            <a:r>
              <a:rPr lang="en-US" sz="1200" dirty="0" smtClean="0">
                <a:latin typeface="Courier New"/>
                <a:cs typeface="Courier New"/>
              </a:rPr>
              <a:t>[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cs typeface="Courier New"/>
              </a:rPr>
              <a:t>? </a:t>
            </a:r>
            <a:r>
              <a:rPr lang="en-US" sz="1200" dirty="0" smtClean="0">
                <a:latin typeface="Courier New"/>
                <a:cs typeface="Courier New"/>
              </a:rPr>
              <a:t>][</a:t>
            </a:r>
            <a:r>
              <a:rPr lang="en-US" sz="1200" b="1" dirty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sz="12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] = M[           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cs typeface="Courier New"/>
              </a:rPr>
              <a:t>? </a:t>
            </a:r>
            <a:r>
              <a:rPr lang="en-US" sz="1200" dirty="0" smtClean="0">
                <a:latin typeface="Courier New"/>
                <a:cs typeface="Courier New"/>
              </a:rPr>
              <a:t>              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 err="1" smtClean="0">
                <a:latin typeface="Courier New"/>
                <a:cs typeface="Courier New"/>
              </a:rPr>
              <a:t>subTileN</a:t>
            </a:r>
            <a:r>
              <a:rPr lang="en-US" sz="1200" dirty="0" smtClean="0">
                <a:latin typeface="Courier New"/>
                <a:cs typeface="Courier New"/>
              </a:rPr>
              <a:t>[</a:t>
            </a:r>
            <a:r>
              <a:rPr lang="en-US" sz="1200" b="1" dirty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sz="12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][</a:t>
            </a:r>
            <a:r>
              <a:rPr lang="en-US" sz="1200" b="1" dirty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sz="12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] = N[           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cs typeface="Courier New"/>
              </a:rPr>
              <a:t>? </a:t>
            </a:r>
            <a:r>
              <a:rPr lang="en-US" sz="1200" dirty="0" smtClean="0">
                <a:latin typeface="Courier New"/>
                <a:cs typeface="Courier New"/>
              </a:rPr>
              <a:t>              ];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1200" dirty="0" smtClean="0">
                <a:latin typeface="Courier New"/>
                <a:cs typeface="Courier New"/>
              </a:rPr>
              <a:t>  __</a:t>
            </a:r>
            <a:r>
              <a:rPr lang="en-US" sz="1200" dirty="0" err="1" smtClean="0">
                <a:latin typeface="Courier New"/>
                <a:cs typeface="Courier New"/>
              </a:rPr>
              <a:t>syncthreads</a:t>
            </a:r>
            <a:r>
              <a:rPr lang="en-US" sz="1200" dirty="0" smtClean="0">
                <a:latin typeface="Courier New"/>
                <a:cs typeface="Courier New"/>
              </a:rPr>
              <a:t>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12.    for (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k = 0; k &lt; TILE_WIDTH; ++k)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13.		  </a:t>
            </a:r>
            <a:r>
              <a:rPr lang="en-US" sz="1200" dirty="0" err="1" smtClean="0">
                <a:latin typeface="Courier New"/>
                <a:cs typeface="Courier New"/>
              </a:rPr>
              <a:t>Pvalue</a:t>
            </a:r>
            <a:r>
              <a:rPr lang="en-US" sz="1200" dirty="0" smtClean="0">
                <a:latin typeface="Courier New"/>
                <a:cs typeface="Courier New"/>
              </a:rPr>
              <a:t> += </a:t>
            </a:r>
            <a:r>
              <a:rPr lang="en-US" sz="1200" dirty="0" err="1" smtClean="0">
                <a:latin typeface="Courier New"/>
                <a:cs typeface="Courier New"/>
              </a:rPr>
              <a:t>subTileM</a:t>
            </a:r>
            <a:r>
              <a:rPr lang="en-US" sz="1200" dirty="0" smtClean="0">
                <a:latin typeface="Courier New"/>
                <a:cs typeface="Courier New"/>
              </a:rPr>
              <a:t>[</a:t>
            </a:r>
            <a:r>
              <a:rPr lang="en-US" sz="1200" dirty="0" err="1" smtClean="0">
                <a:latin typeface="Courier New"/>
                <a:cs typeface="Courier New"/>
              </a:rPr>
              <a:t>ty</a:t>
            </a:r>
            <a:r>
              <a:rPr lang="en-US" sz="1200" dirty="0" smtClean="0">
                <a:latin typeface="Courier New"/>
                <a:cs typeface="Courier New"/>
              </a:rPr>
              <a:t>][k] * </a:t>
            </a:r>
            <a:r>
              <a:rPr lang="en-US" sz="1200" dirty="0" err="1" smtClean="0">
                <a:latin typeface="Courier New"/>
                <a:cs typeface="Courier New"/>
              </a:rPr>
              <a:t>subTileN</a:t>
            </a:r>
            <a:r>
              <a:rPr lang="en-US" sz="1200" dirty="0" smtClean="0">
                <a:latin typeface="Courier New"/>
                <a:cs typeface="Courier New"/>
              </a:rPr>
              <a:t>[k][</a:t>
            </a:r>
            <a:r>
              <a:rPr lang="en-US" sz="1200" dirty="0" err="1" smtClean="0">
                <a:latin typeface="Courier New"/>
                <a:cs typeface="Courier New"/>
              </a:rPr>
              <a:t>tx</a:t>
            </a:r>
            <a:r>
              <a:rPr lang="en-US" sz="1200" dirty="0" smtClean="0">
                <a:latin typeface="Courier New"/>
                <a:cs typeface="Courier New"/>
              </a:rPr>
              <a:t>];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14. 	  __</a:t>
            </a:r>
            <a:r>
              <a:rPr lang="en-US" sz="1200" dirty="0" err="1" smtClean="0">
                <a:latin typeface="Courier New"/>
                <a:cs typeface="Courier New"/>
              </a:rPr>
              <a:t>synchthreads</a:t>
            </a:r>
            <a:r>
              <a:rPr lang="en-US" sz="1200" dirty="0" smtClean="0">
                <a:latin typeface="Courier New"/>
                <a:cs typeface="Courier New"/>
              </a:rPr>
              <a:t>();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15. }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16. P[Row*</a:t>
            </a:r>
            <a:r>
              <a:rPr lang="en-US" sz="1200" dirty="0" err="1" smtClean="0">
                <a:latin typeface="Courier New"/>
                <a:cs typeface="Courier New"/>
              </a:rPr>
              <a:t>Width+Col</a:t>
            </a:r>
            <a:r>
              <a:rPr lang="en-US" sz="1200" dirty="0" smtClean="0">
                <a:latin typeface="Courier New"/>
                <a:cs typeface="Courier New"/>
              </a:rPr>
              <a:t>] = </a:t>
            </a:r>
            <a:r>
              <a:rPr lang="en-US" sz="1200" dirty="0" err="1" smtClean="0">
                <a:latin typeface="Courier New"/>
                <a:cs typeface="Courier New"/>
              </a:rPr>
              <a:t>Pvalue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©Wen-mei W. Hwu and David Kirk/NVIDIA, ECE408/CS483/ECE498AL, University of Illinois,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6</a:t>
            </a:r>
            <a:endParaRPr lang="en-US" dirty="0"/>
          </a:p>
        </p:txBody>
      </p:sp>
      <p:sp>
        <p:nvSpPr>
          <p:cNvPr id="5529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2665" y="6462995"/>
            <a:ext cx="5075238" cy="2809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  <a:endParaRPr lang="en-US" sz="1200" dirty="0" smtClean="0">
              <a:solidFill>
                <a:srgbClr val="000000"/>
              </a:solidFill>
              <a:latin typeface="Palatino" pitchFamily="18" charset="0"/>
            </a:endParaRP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354CE8-5087-4E3A-87DA-A8666D184FF9}" type="slidenum">
              <a:rPr lang="en-US" sz="1400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Memory (DRAM) Bandwidth</a:t>
            </a: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Ideal</a:t>
            </a:r>
          </a:p>
        </p:txBody>
      </p:sp>
      <p:sp>
        <p:nvSpPr>
          <p:cNvPr id="410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		Reality</a:t>
            </a: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2007-2016</a:t>
            </a:r>
          </a:p>
        </p:txBody>
      </p:sp>
      <p:pic>
        <p:nvPicPr>
          <p:cNvPr id="41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362200"/>
            <a:ext cx="2963863" cy="3951288"/>
          </a:xfrm>
          <a:noFill/>
        </p:spPr>
      </p:pic>
      <p:pic>
        <p:nvPicPr>
          <p:cNvPr id="410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514600"/>
            <a:ext cx="4041775" cy="3035300"/>
          </a:xfrm>
          <a:noFill/>
        </p:spPr>
      </p:pic>
      <p:sp>
        <p:nvSpPr>
          <p:cNvPr id="410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F78688-82DA-4911-9D0C-829D006EF99D}" type="slidenum">
              <a:rPr lang="en-US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1644" y="6364586"/>
            <a:ext cx="7417630" cy="273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2007-2016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79488"/>
          </a:xfrm>
        </p:spPr>
        <p:txBody>
          <a:bodyPr/>
          <a:lstStyle/>
          <a:p>
            <a:r>
              <a:rPr lang="en-US" smtClean="0"/>
              <a:t>DRAM Bank Organization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038600" cy="3048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Each core array has about O(1M) bits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r>
              <a:rPr lang="en-US" dirty="0" smtClean="0"/>
              <a:t>Each bit is stored in a tiny capacitor, made of one transistor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endParaRPr lang="en-US" dirty="0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38400" y="1600200"/>
            <a:ext cx="19812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Memory Cell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Core Array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6800" y="1600200"/>
            <a:ext cx="10668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Row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Decode</a:t>
            </a:r>
            <a:r>
              <a:rPr lang="en-US" sz="2000">
                <a:latin typeface="Arial" charset="0"/>
              </a:rPr>
              <a:t>r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2438400" y="36576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Sense Amps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2438400" y="42672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Column Latches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2133600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34290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34290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1"/>
          <p:cNvSpPr>
            <a:spLocks noChangeArrowheads="1"/>
          </p:cNvSpPr>
          <p:nvPr/>
        </p:nvSpPr>
        <p:spPr bwMode="auto">
          <a:xfrm>
            <a:off x="2438400" y="5105400"/>
            <a:ext cx="1981200" cy="301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4290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34290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762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>
            <a:off x="2209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0" y="2209800"/>
            <a:ext cx="90328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Row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990600" y="4953000"/>
            <a:ext cx="178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Column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2362200" y="58674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Off-chip Data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3429000" y="47244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Wide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3429000" y="5486400"/>
            <a:ext cx="884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Narrow</a:t>
            </a:r>
          </a:p>
        </p:txBody>
      </p:sp>
      <p:cxnSp>
        <p:nvCxnSpPr>
          <p:cNvPr id="56342" name="Straight Connector 22"/>
          <p:cNvCxnSpPr>
            <a:cxnSpLocks noChangeShapeType="1"/>
          </p:cNvCxnSpPr>
          <p:nvPr/>
        </p:nvCxnSpPr>
        <p:spPr bwMode="auto">
          <a:xfrm>
            <a:off x="2057400" y="56388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6343" name="TextBox 23"/>
          <p:cNvSpPr txBox="1">
            <a:spLocks noChangeArrowheads="1"/>
          </p:cNvSpPr>
          <p:nvPr/>
        </p:nvSpPr>
        <p:spPr bwMode="auto">
          <a:xfrm>
            <a:off x="4419600" y="5029200"/>
            <a:ext cx="176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Pin Interface</a:t>
            </a:r>
          </a:p>
        </p:txBody>
      </p:sp>
      <p:sp>
        <p:nvSpPr>
          <p:cNvPr id="5634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5B071C-3F49-4D08-8B1A-ADBB5AFA664B}" type="slidenum">
              <a:rPr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small (8x2 bit) DRAM Bank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2007-2016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7366" name="Straight Arrow Connector 23"/>
          <p:cNvCxnSpPr>
            <a:cxnSpLocks noChangeShapeType="1"/>
            <a:endCxn id="57351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67" name="Straight Arrow Connector 25"/>
          <p:cNvCxnSpPr>
            <a:cxnSpLocks noChangeShapeType="1"/>
            <a:endCxn id="57354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68" name="Straight Arrow Connector 33"/>
          <p:cNvCxnSpPr>
            <a:cxnSpLocks noChangeShapeType="1"/>
            <a:endCxn id="57359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69" name="Straight Arrow Connector 35"/>
          <p:cNvCxnSpPr>
            <a:cxnSpLocks noChangeShapeType="1"/>
            <a:endCxn id="57364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70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57371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372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373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7374" name="Straight Connector 41"/>
          <p:cNvCxnSpPr>
            <a:cxnSpLocks noChangeShapeType="1"/>
            <a:stCxn id="57371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75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76" name="Straight Connector 45"/>
          <p:cNvCxnSpPr>
            <a:cxnSpLocks noChangeShapeType="1"/>
            <a:stCxn id="57372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77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78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57379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0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1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2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83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57384" name="Straight Connector 65"/>
          <p:cNvCxnSpPr>
            <a:cxnSpLocks noChangeShapeType="1"/>
            <a:stCxn id="57373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5" name="Straight Arrow Connector 67"/>
          <p:cNvCxnSpPr>
            <a:cxnSpLocks noChangeShapeType="1"/>
            <a:stCxn id="57347" idx="0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6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7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8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89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90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39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278409-01E2-465D-AC32-495C5730D711}" type="slidenum">
              <a:rPr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core arrays are slow.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85800" y="1412081"/>
            <a:ext cx="8304213" cy="2667000"/>
          </a:xfrm>
        </p:spPr>
        <p:txBody>
          <a:bodyPr/>
          <a:lstStyle/>
          <a:p>
            <a:r>
              <a:rPr lang="en-US" dirty="0" smtClean="0"/>
              <a:t>Reading from a cell in the core array is a very slow process</a:t>
            </a:r>
          </a:p>
          <a:p>
            <a:pPr lvl="1"/>
            <a:r>
              <a:rPr lang="en-US" dirty="0" smtClean="0"/>
              <a:t>DDR: Core speed = ½ interface speed</a:t>
            </a:r>
          </a:p>
          <a:p>
            <a:pPr lvl="1"/>
            <a:r>
              <a:rPr lang="en-US" dirty="0" smtClean="0"/>
              <a:t>DDR2/GDDR3: Core speed = ¼ interface speed</a:t>
            </a:r>
          </a:p>
          <a:p>
            <a:pPr lvl="1"/>
            <a:r>
              <a:rPr lang="en-US" dirty="0" smtClean="0"/>
              <a:t>DDR3/GDDR4: Core speed = ⅛ interface speed</a:t>
            </a:r>
          </a:p>
          <a:p>
            <a:pPr lvl="1"/>
            <a:r>
              <a:rPr lang="en-US" dirty="0" smtClean="0"/>
              <a:t>… likely to be worse in the future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981200" y="41910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 rot="-5400000">
            <a:off x="1752600" y="5105401"/>
            <a:ext cx="1055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cxnSp>
        <p:nvCxnSpPr>
          <p:cNvPr id="58374" name="Straight Arrow Connector 6"/>
          <p:cNvCxnSpPr>
            <a:cxnSpLocks noChangeShapeType="1"/>
          </p:cNvCxnSpPr>
          <p:nvPr/>
        </p:nvCxnSpPr>
        <p:spPr bwMode="auto">
          <a:xfrm>
            <a:off x="2590800" y="5105400"/>
            <a:ext cx="5334000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Arrow Connector 8"/>
          <p:cNvCxnSpPr>
            <a:cxnSpLocks noChangeShapeType="1"/>
          </p:cNvCxnSpPr>
          <p:nvPr/>
        </p:nvCxnSpPr>
        <p:spPr bwMode="auto">
          <a:xfrm rot="5400000">
            <a:off x="3506788" y="5486400"/>
            <a:ext cx="2284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6" name="Straight Connector 10"/>
          <p:cNvCxnSpPr>
            <a:cxnSpLocks noChangeShapeType="1"/>
          </p:cNvCxnSpPr>
          <p:nvPr/>
        </p:nvCxnSpPr>
        <p:spPr bwMode="auto">
          <a:xfrm rot="5400000">
            <a:off x="4800600" y="52578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7" name="Straight Connector 13"/>
          <p:cNvCxnSpPr>
            <a:cxnSpLocks noChangeShapeType="1"/>
          </p:cNvCxnSpPr>
          <p:nvPr/>
        </p:nvCxnSpPr>
        <p:spPr bwMode="auto">
          <a:xfrm>
            <a:off x="4876800" y="5410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8" name="Straight Connector 15"/>
          <p:cNvCxnSpPr>
            <a:cxnSpLocks noChangeShapeType="1"/>
          </p:cNvCxnSpPr>
          <p:nvPr/>
        </p:nvCxnSpPr>
        <p:spPr bwMode="auto">
          <a:xfrm>
            <a:off x="4800600" y="5562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Straight Connector 18"/>
          <p:cNvCxnSpPr>
            <a:cxnSpLocks noChangeShapeType="1"/>
          </p:cNvCxnSpPr>
          <p:nvPr/>
        </p:nvCxnSpPr>
        <p:spPr bwMode="auto">
          <a:xfrm rot="5400000">
            <a:off x="47244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Straight Connector 20"/>
          <p:cNvCxnSpPr>
            <a:cxnSpLocks noChangeShapeType="1"/>
          </p:cNvCxnSpPr>
          <p:nvPr/>
        </p:nvCxnSpPr>
        <p:spPr bwMode="auto">
          <a:xfrm rot="5400000">
            <a:off x="50292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Connector 22"/>
          <p:cNvCxnSpPr>
            <a:cxnSpLocks noChangeShapeType="1"/>
          </p:cNvCxnSpPr>
          <p:nvPr/>
        </p:nvCxnSpPr>
        <p:spPr bwMode="auto">
          <a:xfrm>
            <a:off x="4648200" y="5715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Connector 24"/>
          <p:cNvCxnSpPr>
            <a:cxnSpLocks noChangeShapeType="1"/>
          </p:cNvCxnSpPr>
          <p:nvPr/>
        </p:nvCxnSpPr>
        <p:spPr bwMode="auto">
          <a:xfrm>
            <a:off x="5105400" y="5715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Straight Connector 26"/>
          <p:cNvCxnSpPr>
            <a:cxnSpLocks noChangeShapeType="1"/>
          </p:cNvCxnSpPr>
          <p:nvPr/>
        </p:nvCxnSpPr>
        <p:spPr bwMode="auto">
          <a:xfrm rot="5400000">
            <a:off x="5295900" y="5829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4" name="Straight Connector 28"/>
          <p:cNvCxnSpPr>
            <a:cxnSpLocks noChangeShapeType="1"/>
          </p:cNvCxnSpPr>
          <p:nvPr/>
        </p:nvCxnSpPr>
        <p:spPr bwMode="auto">
          <a:xfrm>
            <a:off x="5257800" y="5943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5" name="Straight Connector 30"/>
          <p:cNvCxnSpPr>
            <a:cxnSpLocks noChangeShapeType="1"/>
          </p:cNvCxnSpPr>
          <p:nvPr/>
        </p:nvCxn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6" name="Straight Connector 32"/>
          <p:cNvCxnSpPr>
            <a:cxnSpLocks noChangeShapeType="1"/>
          </p:cNvCxnSpPr>
          <p:nvPr/>
        </p:nvCxnSpPr>
        <p:spPr bwMode="auto">
          <a:xfrm rot="5400000">
            <a:off x="5334000" y="6172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7" name="Straight Connector 34"/>
          <p:cNvCxnSpPr>
            <a:cxnSpLocks noChangeShapeType="1"/>
          </p:cNvCxnSpPr>
          <p:nvPr/>
        </p:nvCxnSpPr>
        <p:spPr bwMode="auto">
          <a:xfrm>
            <a:off x="5257800" y="62484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8" name="Straight Connector 36"/>
          <p:cNvCxnSpPr>
            <a:cxnSpLocks noChangeShapeType="1"/>
          </p:cNvCxnSpPr>
          <p:nvPr/>
        </p:nvCxnSpPr>
        <p:spPr bwMode="auto">
          <a:xfrm>
            <a:off x="5334000" y="6324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89" name="Straight Connector 44"/>
          <p:cNvCxnSpPr>
            <a:cxnSpLocks noChangeShapeType="1"/>
          </p:cNvCxnSpPr>
          <p:nvPr/>
        </p:nvCxnSpPr>
        <p:spPr bwMode="auto">
          <a:xfrm>
            <a:off x="5410200" y="6400800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8390" name="TextBox 47"/>
          <p:cNvSpPr txBox="1">
            <a:spLocks noChangeArrowheads="1"/>
          </p:cNvSpPr>
          <p:nvPr/>
        </p:nvSpPr>
        <p:spPr bwMode="auto">
          <a:xfrm>
            <a:off x="3810000" y="63960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To sense amps </a:t>
            </a:r>
          </a:p>
        </p:txBody>
      </p:sp>
      <p:sp>
        <p:nvSpPr>
          <p:cNvPr id="58391" name="TextBox 49"/>
          <p:cNvSpPr txBox="1">
            <a:spLocks noChangeArrowheads="1"/>
          </p:cNvSpPr>
          <p:nvPr/>
        </p:nvSpPr>
        <p:spPr bwMode="auto">
          <a:xfrm>
            <a:off x="5638800" y="5486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 very small capacitance that stores a data bit</a:t>
            </a:r>
          </a:p>
        </p:txBody>
      </p:sp>
      <p:sp>
        <p:nvSpPr>
          <p:cNvPr id="58392" name="TextBox 52"/>
          <p:cNvSpPr txBox="1">
            <a:spLocks noChangeArrowheads="1"/>
          </p:cNvSpPr>
          <p:nvPr/>
        </p:nvSpPr>
        <p:spPr bwMode="auto">
          <a:xfrm>
            <a:off x="4876800" y="4267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About 1000 cells connected to each vertical line  </a:t>
            </a:r>
          </a:p>
        </p:txBody>
      </p:sp>
      <p:sp>
        <p:nvSpPr>
          <p:cNvPr id="58393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6153" y="6484143"/>
            <a:ext cx="5075238" cy="2809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ECE408/CS483/ECE498AL, University of Illinois, 2007-2016</a:t>
            </a:r>
          </a:p>
        </p:txBody>
      </p:sp>
      <p:sp>
        <p:nvSpPr>
          <p:cNvPr id="583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AA79A-60A4-4B6C-B04F-34E73AB40052}" type="slidenum">
              <a:rPr lang="en-US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</a:t>
            </a:r>
            <a:r>
              <a:rPr lang="en-US" dirty="0" smtClean="0"/>
              <a:t>Bursting (burst size = 4 bits)</a:t>
            </a:r>
            <a:endParaRPr lang="en-US" dirty="0" smtClean="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0056" y="6448787"/>
            <a:ext cx="5075238" cy="2809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  <a:endParaRPr lang="en-US" sz="1200" dirty="0" smtClean="0">
              <a:solidFill>
                <a:srgbClr val="000000"/>
              </a:solidFill>
              <a:latin typeface="Palatino" pitchFamily="18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ECE408/CS483/ECE498AL</a:t>
            </a:r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, University of Illinois, 2007-2016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0438" name="Straight Arrow Connector 23"/>
          <p:cNvCxnSpPr>
            <a:cxnSpLocks noChangeShapeType="1"/>
            <a:endCxn id="60423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39" name="Straight Arrow Connector 25"/>
          <p:cNvCxnSpPr>
            <a:cxnSpLocks noChangeShapeType="1"/>
            <a:endCxn id="60426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40" name="Straight Arrow Connector 33"/>
          <p:cNvCxnSpPr>
            <a:cxnSpLocks noChangeShapeType="1"/>
            <a:endCxn id="60431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41" name="Straight Arrow Connector 35"/>
          <p:cNvCxnSpPr>
            <a:cxnSpLocks noChangeShapeType="1"/>
            <a:endCxn id="60436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0442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0443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0444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445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446" name="Straight Connector 41"/>
          <p:cNvCxnSpPr>
            <a:cxnSpLocks noChangeShapeType="1"/>
            <a:stCxn id="60443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47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48" name="Straight Connector 45"/>
          <p:cNvCxnSpPr>
            <a:cxnSpLocks noChangeShapeType="1"/>
            <a:stCxn id="60444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49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0450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0451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2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3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4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0455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0456" name="Straight Connector 65"/>
          <p:cNvCxnSpPr>
            <a:cxnSpLocks noChangeShapeType="1"/>
            <a:stCxn id="60445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7" name="Straight Arrow Connector 67"/>
          <p:cNvCxnSpPr>
            <a:cxnSpLocks noChangeShapeType="1"/>
            <a:stCxn id="60419" idx="0"/>
          </p:cNvCxnSpPr>
          <p:nvPr/>
        </p:nvCxnSpPr>
        <p:spPr bwMode="auto">
          <a:xfrm rot="5400000" flipH="1" flipV="1">
            <a:off x="3611562" y="5092268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8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59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60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61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0462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46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26166-5728-44F4-A75C-E73CE3DBA4D7}" type="slidenum">
              <a:rPr lang="en-US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</a:t>
            </a:r>
            <a:r>
              <a:rPr lang="en-US" dirty="0" smtClean="0"/>
              <a:t>Bursting (cont.)</a:t>
            </a:r>
            <a:br>
              <a:rPr lang="en-US" dirty="0" smtClean="0"/>
            </a:br>
            <a:r>
              <a:rPr lang="en-US" dirty="0" smtClean="0"/>
              <a:t>second part of the burst</a:t>
            </a:r>
            <a:endParaRPr lang="en-US" dirty="0" smtClean="0"/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2" name="Straight Arrow Connector 23"/>
          <p:cNvCxnSpPr>
            <a:cxnSpLocks noChangeShapeType="1"/>
            <a:endCxn id="61447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Straight Arrow Connector 25"/>
          <p:cNvCxnSpPr>
            <a:cxnSpLocks noChangeShapeType="1"/>
            <a:endCxn id="61450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Straight Arrow Connector 33"/>
          <p:cNvCxnSpPr>
            <a:cxnSpLocks noChangeShapeType="1"/>
            <a:endCxn id="61455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Straight Arrow Connector 35"/>
          <p:cNvCxnSpPr>
            <a:cxnSpLocks noChangeShapeType="1"/>
            <a:endCxn id="61460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466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1467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468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69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1470" name="Straight Connector 41"/>
          <p:cNvCxnSpPr>
            <a:cxnSpLocks noChangeShapeType="1"/>
            <a:stCxn id="61467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1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2" name="Straight Connector 45"/>
          <p:cNvCxnSpPr>
            <a:cxnSpLocks noChangeShapeType="1"/>
            <a:stCxn id="61468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474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Sense amps and buffer</a:t>
            </a:r>
          </a:p>
        </p:txBody>
      </p:sp>
      <p:cxnSp>
        <p:nvCxnSpPr>
          <p:cNvPr id="61475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6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7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78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479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1480" name="Straight Connector 65"/>
          <p:cNvCxnSpPr>
            <a:cxnSpLocks noChangeShapeType="1"/>
            <a:stCxn id="61469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81" name="Straight Arrow Connector 67"/>
          <p:cNvCxnSpPr>
            <a:cxnSpLocks noChangeShapeType="1"/>
            <a:stCxn id="61443" idx="0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82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83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485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486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A5E0E4-4B12-47D8-AAEF-C3ADCA4C241A}" type="slidenum">
              <a:rPr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sp>
        <p:nvSpPr>
          <p:cNvPr id="62467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</a:p>
        </p:txBody>
      </p:sp>
      <p:cxnSp>
        <p:nvCxnSpPr>
          <p:cNvPr id="62468" name="Straight Arrow Connector 4"/>
          <p:cNvCxnSpPr>
            <a:cxnSpLocks noChangeShapeType="1"/>
          </p:cNvCxnSpPr>
          <p:nvPr/>
        </p:nvCxnSpPr>
        <p:spPr bwMode="auto">
          <a:xfrm>
            <a:off x="381000" y="35052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772400" y="28956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2470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2471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30091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2472" name="Straight Arrow Connector 12"/>
          <p:cNvCxnSpPr>
            <a:cxnSpLocks noChangeShapeType="1"/>
          </p:cNvCxnSpPr>
          <p:nvPr/>
        </p:nvCxnSpPr>
        <p:spPr bwMode="auto">
          <a:xfrm>
            <a:off x="762000" y="31242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2473" name="TextBox 13"/>
          <p:cNvSpPr txBox="1">
            <a:spLocks noChangeArrowheads="1"/>
          </p:cNvSpPr>
          <p:nvPr/>
        </p:nvSpPr>
        <p:spPr bwMode="auto">
          <a:xfrm>
            <a:off x="2133600" y="2667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2474" name="Straight Arrow Connector 15"/>
          <p:cNvCxnSpPr>
            <a:cxnSpLocks noChangeShapeType="1"/>
          </p:cNvCxnSpPr>
          <p:nvPr/>
        </p:nvCxnSpPr>
        <p:spPr bwMode="auto">
          <a:xfrm>
            <a:off x="6324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2475" name="Straight Arrow Connector 17"/>
          <p:cNvCxnSpPr>
            <a:cxnSpLocks noChangeShapeType="1"/>
          </p:cNvCxnSpPr>
          <p:nvPr/>
        </p:nvCxnSpPr>
        <p:spPr bwMode="auto">
          <a:xfrm>
            <a:off x="6705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2476" name="TextBox 20"/>
          <p:cNvSpPr txBox="1">
            <a:spLocks noChangeArrowheads="1"/>
          </p:cNvSpPr>
          <p:nvPr/>
        </p:nvSpPr>
        <p:spPr bwMode="auto">
          <a:xfrm>
            <a:off x="61722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7" name="TextBox 21"/>
          <p:cNvSpPr txBox="1">
            <a:spLocks noChangeArrowheads="1"/>
          </p:cNvSpPr>
          <p:nvPr/>
        </p:nvSpPr>
        <p:spPr bwMode="auto">
          <a:xfrm>
            <a:off x="67056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8" name="Rectangle 23"/>
          <p:cNvSpPr>
            <a:spLocks noChangeArrowheads="1"/>
          </p:cNvSpPr>
          <p:nvPr/>
        </p:nvSpPr>
        <p:spPr bwMode="auto">
          <a:xfrm>
            <a:off x="9144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Rectangle 24"/>
          <p:cNvSpPr>
            <a:spLocks noChangeArrowheads="1"/>
          </p:cNvSpPr>
          <p:nvPr/>
        </p:nvSpPr>
        <p:spPr bwMode="auto">
          <a:xfrm>
            <a:off x="34290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Rectangle 26"/>
          <p:cNvSpPr>
            <a:spLocks noChangeArrowheads="1"/>
          </p:cNvSpPr>
          <p:nvPr/>
        </p:nvSpPr>
        <p:spPr bwMode="auto">
          <a:xfrm>
            <a:off x="37338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Rectangle 28"/>
          <p:cNvSpPr>
            <a:spLocks noChangeArrowheads="1"/>
          </p:cNvSpPr>
          <p:nvPr/>
        </p:nvSpPr>
        <p:spPr bwMode="auto">
          <a:xfrm>
            <a:off x="62484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2" name="Rectangle 29"/>
          <p:cNvSpPr>
            <a:spLocks noChangeArrowheads="1"/>
          </p:cNvSpPr>
          <p:nvPr/>
        </p:nvSpPr>
        <p:spPr bwMode="auto">
          <a:xfrm>
            <a:off x="914400" y="54102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Rectangle 30"/>
          <p:cNvSpPr>
            <a:spLocks noChangeArrowheads="1"/>
          </p:cNvSpPr>
          <p:nvPr/>
        </p:nvSpPr>
        <p:spPr bwMode="auto">
          <a:xfrm>
            <a:off x="34290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4" name="Rectangle 31"/>
          <p:cNvSpPr>
            <a:spLocks noChangeArrowheads="1"/>
          </p:cNvSpPr>
          <p:nvPr/>
        </p:nvSpPr>
        <p:spPr bwMode="auto">
          <a:xfrm>
            <a:off x="37338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TextBox 32"/>
          <p:cNvSpPr txBox="1">
            <a:spLocks noChangeArrowheads="1"/>
          </p:cNvSpPr>
          <p:nvPr/>
        </p:nvSpPr>
        <p:spPr bwMode="auto">
          <a:xfrm>
            <a:off x="3429000" y="46482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Non-burst timing</a:t>
            </a:r>
          </a:p>
        </p:txBody>
      </p:sp>
      <p:sp>
        <p:nvSpPr>
          <p:cNvPr id="62486" name="Rectangle 33"/>
          <p:cNvSpPr>
            <a:spLocks noChangeArrowheads="1"/>
          </p:cNvSpPr>
          <p:nvPr/>
        </p:nvSpPr>
        <p:spPr bwMode="auto">
          <a:xfrm>
            <a:off x="3429000" y="5715000"/>
            <a:ext cx="173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Burst timing</a:t>
            </a:r>
          </a:p>
        </p:txBody>
      </p:sp>
      <p:sp>
        <p:nvSpPr>
          <p:cNvPr id="62487" name="Rectangle 34"/>
          <p:cNvSpPr>
            <a:spLocks noChangeArrowheads="1"/>
          </p:cNvSpPr>
          <p:nvPr/>
        </p:nvSpPr>
        <p:spPr bwMode="auto">
          <a:xfrm>
            <a:off x="65532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Box 35"/>
          <p:cNvSpPr txBox="1">
            <a:spLocks noChangeArrowheads="1"/>
          </p:cNvSpPr>
          <p:nvPr/>
        </p:nvSpPr>
        <p:spPr bwMode="auto">
          <a:xfrm>
            <a:off x="5181600" y="51816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Modern DRAM systems are designed to be always accessed in burst mode. Burst bytes are transferred but discarded when accesses are not to sequential locations.</a:t>
            </a:r>
          </a:p>
        </p:txBody>
      </p:sp>
      <p:sp>
        <p:nvSpPr>
          <p:cNvPr id="624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FA23A8-F8D2-4CB1-9B0C-5202E9590A20}" type="slidenum">
              <a:rPr lang="en-US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DRAM Banks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2007-2016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5146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31242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37338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43434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25146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37338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43434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25146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Rectangle 13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31242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37338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Rectangle 16"/>
          <p:cNvSpPr>
            <a:spLocks noChangeArrowheads="1"/>
          </p:cNvSpPr>
          <p:nvPr/>
        </p:nvSpPr>
        <p:spPr bwMode="auto">
          <a:xfrm>
            <a:off x="43434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37338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31242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25146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43434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Rectangle 22"/>
          <p:cNvSpPr>
            <a:spLocks noChangeArrowheads="1"/>
          </p:cNvSpPr>
          <p:nvPr/>
        </p:nvSpPr>
        <p:spPr bwMode="auto">
          <a:xfrm>
            <a:off x="1447800" y="16764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10" name="Straight Arrow Connector 23"/>
          <p:cNvCxnSpPr>
            <a:cxnSpLocks noChangeShapeType="1"/>
            <a:endCxn id="63495" idx="3"/>
          </p:cNvCxnSpPr>
          <p:nvPr/>
        </p:nvCxnSpPr>
        <p:spPr bwMode="auto">
          <a:xfrm>
            <a:off x="2057400" y="1981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Straight Arrow Connector 24"/>
          <p:cNvCxnSpPr>
            <a:cxnSpLocks noChangeShapeType="1"/>
            <a:endCxn id="63498" idx="3"/>
          </p:cNvCxnSpPr>
          <p:nvPr/>
        </p:nvCxnSpPr>
        <p:spPr bwMode="auto">
          <a:xfrm>
            <a:off x="2057400" y="25908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Straight Arrow Connector 25"/>
          <p:cNvCxnSpPr>
            <a:cxnSpLocks noChangeShapeType="1"/>
            <a:endCxn id="63503" idx="3"/>
          </p:cNvCxnSpPr>
          <p:nvPr/>
        </p:nvCxnSpPr>
        <p:spPr bwMode="auto">
          <a:xfrm>
            <a:off x="2057400" y="32004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3" name="Straight Arrow Connector 26"/>
          <p:cNvCxnSpPr>
            <a:cxnSpLocks noChangeShapeType="1"/>
            <a:endCxn id="63508" idx="3"/>
          </p:cNvCxnSpPr>
          <p:nvPr/>
        </p:nvCxnSpPr>
        <p:spPr bwMode="auto">
          <a:xfrm>
            <a:off x="2057400" y="3810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14" name="TextBox 27"/>
          <p:cNvSpPr txBox="1">
            <a:spLocks noChangeArrowheads="1"/>
          </p:cNvSpPr>
          <p:nvPr/>
        </p:nvSpPr>
        <p:spPr bwMode="auto">
          <a:xfrm rot="-5400000">
            <a:off x="1227138" y="25066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15" name="Rectangle 28"/>
          <p:cNvSpPr>
            <a:spLocks noChangeArrowheads="1"/>
          </p:cNvSpPr>
          <p:nvPr/>
        </p:nvSpPr>
        <p:spPr bwMode="auto">
          <a:xfrm>
            <a:off x="2514600" y="45720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16" name="Straight Arrow Connector 29"/>
          <p:cNvCxnSpPr>
            <a:cxnSpLocks noChangeShapeType="1"/>
          </p:cNvCxnSpPr>
          <p:nvPr/>
        </p:nvCxnSpPr>
        <p:spPr bwMode="auto">
          <a:xfrm rot="5400000">
            <a:off x="1067594" y="28948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7" name="Straight Arrow Connector 30"/>
          <p:cNvCxnSpPr>
            <a:cxnSpLocks noChangeShapeType="1"/>
          </p:cNvCxnSpPr>
          <p:nvPr/>
        </p:nvCxnSpPr>
        <p:spPr bwMode="auto">
          <a:xfrm rot="5400000">
            <a:off x="1751013" y="28956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8" name="Straight Arrow Connector 31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Straight Arrow Connector 32"/>
          <p:cNvCxnSpPr>
            <a:cxnSpLocks noChangeShapeType="1"/>
          </p:cNvCxnSpPr>
          <p:nvPr/>
        </p:nvCxnSpPr>
        <p:spPr bwMode="auto">
          <a:xfrm rot="5400000">
            <a:off x="28956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20" name="AutoShape 11"/>
          <p:cNvSpPr>
            <a:spLocks noChangeArrowheads="1"/>
          </p:cNvSpPr>
          <p:nvPr/>
        </p:nvSpPr>
        <p:spPr bwMode="auto">
          <a:xfrm>
            <a:off x="2514600" y="54102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21" name="Straight Arrow Connector 34"/>
          <p:cNvCxnSpPr>
            <a:cxnSpLocks noChangeShapeType="1"/>
          </p:cNvCxnSpPr>
          <p:nvPr/>
        </p:nvCxnSpPr>
        <p:spPr bwMode="auto">
          <a:xfrm rot="5400000">
            <a:off x="24765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Straight Arrow Connector 35"/>
          <p:cNvCxnSpPr>
            <a:cxnSpLocks noChangeShapeType="1"/>
          </p:cNvCxnSpPr>
          <p:nvPr/>
        </p:nvCxnSpPr>
        <p:spPr bwMode="auto">
          <a:xfrm rot="5400000">
            <a:off x="31623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23" name="Straight Arrow Connector 36"/>
          <p:cNvCxnSpPr>
            <a:cxnSpLocks noChangeShapeType="1"/>
          </p:cNvCxnSpPr>
          <p:nvPr/>
        </p:nvCxnSpPr>
        <p:spPr bwMode="auto">
          <a:xfrm rot="5400000">
            <a:off x="3773488" y="52197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24" name="Straight Arrow Connector 37"/>
          <p:cNvCxnSpPr>
            <a:cxnSpLocks noChangeShapeType="1"/>
          </p:cNvCxnSpPr>
          <p:nvPr/>
        </p:nvCxnSpPr>
        <p:spPr bwMode="auto">
          <a:xfrm rot="5400000">
            <a:off x="4305301" y="52197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25" name="Straight Arrow Connector 38"/>
          <p:cNvCxnSpPr>
            <a:cxnSpLocks noChangeShapeType="1"/>
          </p:cNvCxnSpPr>
          <p:nvPr/>
        </p:nvCxnSpPr>
        <p:spPr bwMode="auto">
          <a:xfrm rot="5400000">
            <a:off x="3201988" y="59436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582988" y="59436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27" name="Straight Arrow Connector 41"/>
          <p:cNvCxnSpPr>
            <a:cxnSpLocks noChangeShapeType="1"/>
          </p:cNvCxnSpPr>
          <p:nvPr/>
        </p:nvCxnSpPr>
        <p:spPr bwMode="auto">
          <a:xfrm>
            <a:off x="1066800" y="6172200"/>
            <a:ext cx="7772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28" name="Rectangle 42"/>
          <p:cNvSpPr>
            <a:spLocks noChangeArrowheads="1"/>
          </p:cNvSpPr>
          <p:nvPr/>
        </p:nvSpPr>
        <p:spPr bwMode="auto">
          <a:xfrm>
            <a:off x="63246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9" name="Rectangle 43"/>
          <p:cNvSpPr>
            <a:spLocks noChangeArrowheads="1"/>
          </p:cNvSpPr>
          <p:nvPr/>
        </p:nvSpPr>
        <p:spPr bwMode="auto">
          <a:xfrm>
            <a:off x="69342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0" name="Rectangle 44"/>
          <p:cNvSpPr>
            <a:spLocks noChangeArrowheads="1"/>
          </p:cNvSpPr>
          <p:nvPr/>
        </p:nvSpPr>
        <p:spPr bwMode="auto">
          <a:xfrm>
            <a:off x="75438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1" name="Rectangle 45"/>
          <p:cNvSpPr>
            <a:spLocks noChangeArrowheads="1"/>
          </p:cNvSpPr>
          <p:nvPr/>
        </p:nvSpPr>
        <p:spPr bwMode="auto">
          <a:xfrm>
            <a:off x="81534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2" name="Rectangle 46"/>
          <p:cNvSpPr>
            <a:spLocks noChangeArrowheads="1"/>
          </p:cNvSpPr>
          <p:nvPr/>
        </p:nvSpPr>
        <p:spPr bwMode="auto">
          <a:xfrm>
            <a:off x="63246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Rectangle 47"/>
          <p:cNvSpPr>
            <a:spLocks noChangeArrowheads="1"/>
          </p:cNvSpPr>
          <p:nvPr/>
        </p:nvSpPr>
        <p:spPr bwMode="auto">
          <a:xfrm>
            <a:off x="75438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Rectangle 48"/>
          <p:cNvSpPr>
            <a:spLocks noChangeArrowheads="1"/>
          </p:cNvSpPr>
          <p:nvPr/>
        </p:nvSpPr>
        <p:spPr bwMode="auto">
          <a:xfrm>
            <a:off x="81534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Rectangle 49"/>
          <p:cNvSpPr>
            <a:spLocks noChangeArrowheads="1"/>
          </p:cNvSpPr>
          <p:nvPr/>
        </p:nvSpPr>
        <p:spPr bwMode="auto">
          <a:xfrm>
            <a:off x="63246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Rectangle 50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Rectangle 51"/>
          <p:cNvSpPr>
            <a:spLocks noChangeArrowheads="1"/>
          </p:cNvSpPr>
          <p:nvPr/>
        </p:nvSpPr>
        <p:spPr bwMode="auto">
          <a:xfrm>
            <a:off x="69342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Rectangle 52"/>
          <p:cNvSpPr>
            <a:spLocks noChangeArrowheads="1"/>
          </p:cNvSpPr>
          <p:nvPr/>
        </p:nvSpPr>
        <p:spPr bwMode="auto">
          <a:xfrm>
            <a:off x="75438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Rectangle 53"/>
          <p:cNvSpPr>
            <a:spLocks noChangeArrowheads="1"/>
          </p:cNvSpPr>
          <p:nvPr/>
        </p:nvSpPr>
        <p:spPr bwMode="auto">
          <a:xfrm>
            <a:off x="81534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Rectangle 54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Rectangle 55"/>
          <p:cNvSpPr>
            <a:spLocks noChangeArrowheads="1"/>
          </p:cNvSpPr>
          <p:nvPr/>
        </p:nvSpPr>
        <p:spPr bwMode="auto">
          <a:xfrm>
            <a:off x="75438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Rectangle 56"/>
          <p:cNvSpPr>
            <a:spLocks noChangeArrowheads="1"/>
          </p:cNvSpPr>
          <p:nvPr/>
        </p:nvSpPr>
        <p:spPr bwMode="auto">
          <a:xfrm>
            <a:off x="69342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Rectangle 57"/>
          <p:cNvSpPr>
            <a:spLocks noChangeArrowheads="1"/>
          </p:cNvSpPr>
          <p:nvPr/>
        </p:nvSpPr>
        <p:spPr bwMode="auto">
          <a:xfrm>
            <a:off x="63246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Rectangle 58"/>
          <p:cNvSpPr>
            <a:spLocks noChangeArrowheads="1"/>
          </p:cNvSpPr>
          <p:nvPr/>
        </p:nvSpPr>
        <p:spPr bwMode="auto">
          <a:xfrm>
            <a:off x="81534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Rectangle 59"/>
          <p:cNvSpPr>
            <a:spLocks noChangeArrowheads="1"/>
          </p:cNvSpPr>
          <p:nvPr/>
        </p:nvSpPr>
        <p:spPr bwMode="auto">
          <a:xfrm>
            <a:off x="5257800" y="1600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46" name="Straight Arrow Connector 60"/>
          <p:cNvCxnSpPr>
            <a:cxnSpLocks noChangeShapeType="1"/>
            <a:endCxn id="63531" idx="3"/>
          </p:cNvCxnSpPr>
          <p:nvPr/>
        </p:nvCxnSpPr>
        <p:spPr bwMode="auto">
          <a:xfrm>
            <a:off x="5867400" y="1905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47" name="Straight Arrow Connector 61"/>
          <p:cNvCxnSpPr>
            <a:cxnSpLocks noChangeShapeType="1"/>
            <a:endCxn id="63534" idx="3"/>
          </p:cNvCxnSpPr>
          <p:nvPr/>
        </p:nvCxnSpPr>
        <p:spPr bwMode="auto">
          <a:xfrm>
            <a:off x="5867400" y="2514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48" name="Straight Arrow Connector 62"/>
          <p:cNvCxnSpPr>
            <a:cxnSpLocks noChangeShapeType="1"/>
            <a:endCxn id="63539" idx="3"/>
          </p:cNvCxnSpPr>
          <p:nvPr/>
        </p:nvCxnSpPr>
        <p:spPr bwMode="auto">
          <a:xfrm>
            <a:off x="5867400" y="3124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49" name="Straight Arrow Connector 63"/>
          <p:cNvCxnSpPr>
            <a:cxnSpLocks noChangeShapeType="1"/>
            <a:endCxn id="63544" idx="3"/>
          </p:cNvCxnSpPr>
          <p:nvPr/>
        </p:nvCxnSpPr>
        <p:spPr bwMode="auto">
          <a:xfrm>
            <a:off x="5867400" y="3733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50" name="TextBox 64"/>
          <p:cNvSpPr txBox="1">
            <a:spLocks noChangeArrowheads="1"/>
          </p:cNvSpPr>
          <p:nvPr/>
        </p:nvSpPr>
        <p:spPr bwMode="auto">
          <a:xfrm rot="-5400000">
            <a:off x="5037138" y="2430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51" name="Rectangle 65"/>
          <p:cNvSpPr>
            <a:spLocks noChangeArrowheads="1"/>
          </p:cNvSpPr>
          <p:nvPr/>
        </p:nvSpPr>
        <p:spPr bwMode="auto">
          <a:xfrm>
            <a:off x="6324600" y="4495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52" name="Straight Arrow Connector 66"/>
          <p:cNvCxnSpPr>
            <a:cxnSpLocks noChangeShapeType="1"/>
          </p:cNvCxnSpPr>
          <p:nvPr/>
        </p:nvCxnSpPr>
        <p:spPr bwMode="auto">
          <a:xfrm rot="5400000">
            <a:off x="4877594" y="2818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53" name="Straight Arrow Connector 67"/>
          <p:cNvCxnSpPr>
            <a:cxnSpLocks noChangeShapeType="1"/>
          </p:cNvCxnSpPr>
          <p:nvPr/>
        </p:nvCxnSpPr>
        <p:spPr bwMode="auto">
          <a:xfrm rot="5400000">
            <a:off x="5561013" y="2819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54" name="Straight Arrow Connector 68"/>
          <p:cNvCxnSpPr>
            <a:cxnSpLocks noChangeShapeType="1"/>
          </p:cNvCxnSpPr>
          <p:nvPr/>
        </p:nvCxnSpPr>
        <p:spPr bwMode="auto">
          <a:xfrm rot="5400000">
            <a:off x="61722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55" name="Straight Arrow Connector 69"/>
          <p:cNvCxnSpPr>
            <a:cxnSpLocks noChangeShapeType="1"/>
          </p:cNvCxnSpPr>
          <p:nvPr/>
        </p:nvCxnSpPr>
        <p:spPr bwMode="auto">
          <a:xfrm rot="5400000">
            <a:off x="67056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56" name="AutoShape 11"/>
          <p:cNvSpPr>
            <a:spLocks noChangeArrowheads="1"/>
          </p:cNvSpPr>
          <p:nvPr/>
        </p:nvSpPr>
        <p:spPr bwMode="auto">
          <a:xfrm>
            <a:off x="6324600" y="5334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57" name="Straight Arrow Connector 71"/>
          <p:cNvCxnSpPr>
            <a:cxnSpLocks noChangeShapeType="1"/>
          </p:cNvCxnSpPr>
          <p:nvPr/>
        </p:nvCxnSpPr>
        <p:spPr bwMode="auto">
          <a:xfrm rot="5400000">
            <a:off x="62865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58" name="Straight Arrow Connector 72"/>
          <p:cNvCxnSpPr>
            <a:cxnSpLocks noChangeShapeType="1"/>
          </p:cNvCxnSpPr>
          <p:nvPr/>
        </p:nvCxnSpPr>
        <p:spPr bwMode="auto">
          <a:xfrm rot="5400000">
            <a:off x="69723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59" name="Straight Arrow Connector 73"/>
          <p:cNvCxnSpPr>
            <a:cxnSpLocks noChangeShapeType="1"/>
          </p:cNvCxnSpPr>
          <p:nvPr/>
        </p:nvCxnSpPr>
        <p:spPr bwMode="auto">
          <a:xfrm rot="5400000">
            <a:off x="7583488" y="5143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60" name="Straight Arrow Connector 74"/>
          <p:cNvCxnSpPr>
            <a:cxnSpLocks noChangeShapeType="1"/>
          </p:cNvCxnSpPr>
          <p:nvPr/>
        </p:nvCxnSpPr>
        <p:spPr bwMode="auto">
          <a:xfrm rot="5400000">
            <a:off x="8115301" y="5143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61" name="Straight Arrow Connector 75"/>
          <p:cNvCxnSpPr>
            <a:cxnSpLocks noChangeShapeType="1"/>
          </p:cNvCxnSpPr>
          <p:nvPr/>
        </p:nvCxnSpPr>
        <p:spPr bwMode="auto">
          <a:xfrm rot="5400000">
            <a:off x="7011988" y="5867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 rot="5400000">
            <a:off x="7392988" y="5867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63" name="Rectangle 77"/>
          <p:cNvSpPr>
            <a:spLocks noChangeArrowheads="1"/>
          </p:cNvSpPr>
          <p:nvPr/>
        </p:nvSpPr>
        <p:spPr bwMode="auto">
          <a:xfrm>
            <a:off x="6858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4" name="Rectangle 78"/>
          <p:cNvSpPr>
            <a:spLocks noChangeArrowheads="1"/>
          </p:cNvSpPr>
          <p:nvPr/>
        </p:nvSpPr>
        <p:spPr bwMode="auto">
          <a:xfrm>
            <a:off x="12954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5" name="Rectangle 79"/>
          <p:cNvSpPr>
            <a:spLocks noChangeArrowheads="1"/>
          </p:cNvSpPr>
          <p:nvPr/>
        </p:nvSpPr>
        <p:spPr bwMode="auto">
          <a:xfrm>
            <a:off x="19050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6" name="Rectangle 80"/>
          <p:cNvSpPr>
            <a:spLocks noChangeArrowheads="1"/>
          </p:cNvSpPr>
          <p:nvPr/>
        </p:nvSpPr>
        <p:spPr bwMode="auto">
          <a:xfrm>
            <a:off x="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7" name="TextBox 81"/>
          <p:cNvSpPr txBox="1">
            <a:spLocks noChangeArrowheads="1"/>
          </p:cNvSpPr>
          <p:nvPr/>
        </p:nvSpPr>
        <p:spPr bwMode="auto">
          <a:xfrm>
            <a:off x="1905000" y="57150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0</a:t>
            </a:r>
          </a:p>
        </p:txBody>
      </p:sp>
      <p:sp>
        <p:nvSpPr>
          <p:cNvPr id="63568" name="TextBox 82"/>
          <p:cNvSpPr txBox="1">
            <a:spLocks noChangeArrowheads="1"/>
          </p:cNvSpPr>
          <p:nvPr/>
        </p:nvSpPr>
        <p:spPr bwMode="auto">
          <a:xfrm>
            <a:off x="5715000" y="56388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1</a:t>
            </a:r>
          </a:p>
        </p:txBody>
      </p:sp>
      <p:sp>
        <p:nvSpPr>
          <p:cNvPr id="6356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A2B328-CF94-4F31-B932-F3DE2517E79E}" type="slidenum">
              <a:rPr lang="en-US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8012B2-CA91-4C33-8435-43C2DE1517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E77673-22DA-41AE-9D2C-155A35D60A1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13BEFE-1141-4C3A-A26D-D1E6F24952D2}"/>
</file>

<file path=docProps/app.xml><?xml version="1.0" encoding="utf-8"?>
<Properties xmlns="http://schemas.openxmlformats.org/officeDocument/2006/extended-properties" xmlns:vt="http://schemas.openxmlformats.org/officeDocument/2006/docPropsVTypes">
  <TotalTime>21190</TotalTime>
  <Words>1075</Words>
  <Application>Microsoft Office PowerPoint</Application>
  <PresentationFormat>On-screen Show (4:3)</PresentationFormat>
  <Paragraphs>344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Gulim</vt:lpstr>
      <vt:lpstr>Palatino</vt:lpstr>
      <vt:lpstr>PMingLiU</vt:lpstr>
      <vt:lpstr>Times New Roman</vt:lpstr>
      <vt:lpstr>Default Design</vt:lpstr>
      <vt:lpstr>ECE408/CS483 Fall 2016  Applied Parallel Programming    Lecture 7: DRAM Bandwidth</vt:lpstr>
      <vt:lpstr>Global Memory (DRAM) Bandwidth</vt:lpstr>
      <vt:lpstr>DRAM Bank Organization</vt:lpstr>
      <vt:lpstr>A very small (8x2 bit) DRAM Bank</vt:lpstr>
      <vt:lpstr>DRAM core arrays are slow.</vt:lpstr>
      <vt:lpstr>DRAM Bursting (burst size = 4 bits)</vt:lpstr>
      <vt:lpstr>DRAM Bursting (cont.) second part of the burst</vt:lpstr>
      <vt:lpstr>DRAM Bursting for the 8x2 Bank</vt:lpstr>
      <vt:lpstr>Multiple DRAM Banks</vt:lpstr>
      <vt:lpstr>DRAM Bursting for the 8x2 Bank</vt:lpstr>
      <vt:lpstr>Placing a 2D C array into linear memory space (review)</vt:lpstr>
      <vt:lpstr>A Simple Matrix Multiplication Kernel (review)</vt:lpstr>
      <vt:lpstr>Two Access Patterns </vt:lpstr>
      <vt:lpstr>N accesses are coalesced.</vt:lpstr>
      <vt:lpstr>M accesses are not coalesced. </vt:lpstr>
      <vt:lpstr>Use shared memory to enable coalescing in tiled matrix multiplication</vt:lpstr>
      <vt:lpstr>Tiled Matrix Multiplication Kernel</vt:lpstr>
      <vt:lpstr>Any More Questions? Read Chapter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102</cp:revision>
  <dcterms:modified xsi:type="dcterms:W3CDTF">2016-09-11T13:57:53Z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